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ags/tag2.xml" ContentType="application/vnd.openxmlformats-officedocument.presentationml.tags+xml"/>
  <Override PartName="/ppt/tags/tag3.xml" ContentType="application/vnd.openxmlformats-officedocument.presentationml.tags+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96" r:id="rId3"/>
    <p:sldId id="534" r:id="rId4"/>
    <p:sldId id="549" r:id="rId5"/>
    <p:sldId id="536" r:id="rId6"/>
    <p:sldId id="537" r:id="rId7"/>
    <p:sldId id="541" r:id="rId8"/>
    <p:sldId id="550" r:id="rId9"/>
    <p:sldId id="551" r:id="rId10"/>
    <p:sldId id="552" r:id="rId11"/>
    <p:sldId id="553" r:id="rId12"/>
    <p:sldId id="555" r:id="rId13"/>
    <p:sldId id="517" r:id="rId14"/>
  </p:sldIdLst>
  <p:sldSz cx="9144000" cy="5143500" type="screen16x9"/>
  <p:notesSz cx="6858000" cy="9144000"/>
  <p:defaultTex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wangbw" initials="w"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2FC7FD"/>
    <a:srgbClr val="0000FF"/>
    <a:srgbClr val="CCECFF"/>
    <a:srgbClr val="71C4F7"/>
    <a:srgbClr val="78D3FC"/>
    <a:srgbClr val="6BC5FD"/>
    <a:srgbClr val="07E99E"/>
    <a:srgbClr val="367ED6"/>
    <a:srgbClr val="6CCFFC"/>
    <a:srgbClr val="3EB4FC"/>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24" autoAdjust="0"/>
    <p:restoredTop sz="94660"/>
  </p:normalViewPr>
  <p:slideViewPr>
    <p:cSldViewPr>
      <p:cViewPr varScale="1">
        <p:scale>
          <a:sx n="119" d="100"/>
          <a:sy n="119" d="100"/>
        </p:scale>
        <p:origin x="-582" y="-90"/>
      </p:cViewPr>
      <p:guideLst>
        <p:guide orient="horz" pos="1620"/>
        <p:guide pos="2880"/>
      </p:guideLst>
    </p:cSldViewPr>
  </p:slid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0A3292-B4F2-44BD-A505-D103973F1419}" type="doc">
      <dgm:prSet loTypeId="urn:microsoft.com/office/officeart/2005/8/layout/cycle6" loCatId="relationship" qsTypeId="urn:microsoft.com/office/officeart/2005/8/quickstyle/3d1" qsCatId="3D" csTypeId="urn:microsoft.com/office/officeart/2005/8/colors/colorful5" csCatId="colorful" phldr="1"/>
      <dgm:spPr/>
      <dgm:t>
        <a:bodyPr/>
        <a:lstStyle/>
        <a:p>
          <a:endParaRPr lang="zh-CN" altLang="en-US"/>
        </a:p>
      </dgm:t>
    </dgm:pt>
    <dgm:pt modelId="{9070F342-7CEC-449F-AB0C-829BD7424740}">
      <dgm:prSet phldrT="[文本]"/>
      <dgm:spPr/>
      <dgm:t>
        <a:bodyPr/>
        <a:lstStyle/>
        <a:p>
          <a:r>
            <a:rPr lang="zh-CN" altLang="zh-CN" b="1" dirty="0" smtClean="0">
              <a:latin typeface="华文中宋" pitchFamily="2" charset="-122"/>
              <a:ea typeface="华文中宋" pitchFamily="2" charset="-122"/>
            </a:rPr>
            <a:t>盾构机箱变</a:t>
          </a:r>
          <a:endParaRPr lang="zh-CN" altLang="en-US" dirty="0">
            <a:latin typeface="华文中宋" pitchFamily="2" charset="-122"/>
            <a:ea typeface="华文中宋" pitchFamily="2" charset="-122"/>
          </a:endParaRPr>
        </a:p>
      </dgm:t>
    </dgm:pt>
    <dgm:pt modelId="{B25068DA-F4D7-4A79-A3CC-1275EC12F504}" type="parTrans" cxnId="{CD559C5D-4E59-41E9-A64E-66538C00F9F0}">
      <dgm:prSet/>
      <dgm:spPr/>
      <dgm:t>
        <a:bodyPr/>
        <a:lstStyle/>
        <a:p>
          <a:endParaRPr lang="zh-CN" altLang="en-US">
            <a:latin typeface="华文中宋" pitchFamily="2" charset="-122"/>
            <a:ea typeface="华文中宋" pitchFamily="2" charset="-122"/>
          </a:endParaRPr>
        </a:p>
      </dgm:t>
    </dgm:pt>
    <dgm:pt modelId="{ACBA1037-4091-4C5D-9F23-89D087FCE354}" type="sibTrans" cxnId="{CD559C5D-4E59-41E9-A64E-66538C00F9F0}">
      <dgm:prSet/>
      <dgm:spPr/>
      <dgm:t>
        <a:bodyPr/>
        <a:lstStyle/>
        <a:p>
          <a:endParaRPr lang="zh-CN" altLang="en-US">
            <a:latin typeface="华文中宋" pitchFamily="2" charset="-122"/>
            <a:ea typeface="华文中宋" pitchFamily="2" charset="-122"/>
          </a:endParaRPr>
        </a:p>
      </dgm:t>
    </dgm:pt>
    <dgm:pt modelId="{86269658-9B8F-4820-BD06-C051C48181DB}">
      <dgm:prSet phldrT="[文本]"/>
      <dgm:spPr/>
      <dgm:t>
        <a:bodyPr/>
        <a:lstStyle/>
        <a:p>
          <a:r>
            <a:rPr lang="zh-CN" altLang="en-US" dirty="0" smtClean="0">
              <a:latin typeface="华文中宋" pitchFamily="2" charset="-122"/>
              <a:ea typeface="华文中宋" pitchFamily="2" charset="-122"/>
            </a:rPr>
            <a:t>新能源发电专用箱变</a:t>
          </a:r>
          <a:endParaRPr lang="zh-CN" altLang="en-US" dirty="0">
            <a:latin typeface="华文中宋" pitchFamily="2" charset="-122"/>
            <a:ea typeface="华文中宋" pitchFamily="2" charset="-122"/>
          </a:endParaRPr>
        </a:p>
      </dgm:t>
    </dgm:pt>
    <dgm:pt modelId="{41B810B4-4767-45EF-8044-581F3249BDCC}" type="parTrans" cxnId="{9B1D5CD3-0537-4B10-B681-29C45191C5FE}">
      <dgm:prSet/>
      <dgm:spPr/>
      <dgm:t>
        <a:bodyPr/>
        <a:lstStyle/>
        <a:p>
          <a:endParaRPr lang="zh-CN" altLang="en-US">
            <a:latin typeface="华文中宋" pitchFamily="2" charset="-122"/>
            <a:ea typeface="华文中宋" pitchFamily="2" charset="-122"/>
          </a:endParaRPr>
        </a:p>
      </dgm:t>
    </dgm:pt>
    <dgm:pt modelId="{4953C4E9-CDB1-4B44-A4F1-07D65B71DBA6}" type="sibTrans" cxnId="{9B1D5CD3-0537-4B10-B681-29C45191C5FE}">
      <dgm:prSet/>
      <dgm:spPr/>
      <dgm:t>
        <a:bodyPr/>
        <a:lstStyle/>
        <a:p>
          <a:endParaRPr lang="zh-CN" altLang="en-US">
            <a:latin typeface="华文中宋" pitchFamily="2" charset="-122"/>
            <a:ea typeface="华文中宋" pitchFamily="2" charset="-122"/>
          </a:endParaRPr>
        </a:p>
      </dgm:t>
    </dgm:pt>
    <dgm:pt modelId="{46971359-C390-43F1-848F-FA58B582BE10}">
      <dgm:prSet phldrT="[文本]"/>
      <dgm:spPr/>
      <dgm:t>
        <a:bodyPr/>
        <a:lstStyle/>
        <a:p>
          <a:r>
            <a:rPr lang="zh-CN" altLang="zh-CN" b="1" dirty="0" smtClean="0">
              <a:latin typeface="华文中宋" pitchFamily="2" charset="-122"/>
              <a:ea typeface="华文中宋" pitchFamily="2" charset="-122"/>
            </a:rPr>
            <a:t>岸电箱变</a:t>
          </a:r>
          <a:endParaRPr lang="zh-CN" altLang="en-US" dirty="0">
            <a:latin typeface="华文中宋" pitchFamily="2" charset="-122"/>
            <a:ea typeface="华文中宋" pitchFamily="2" charset="-122"/>
          </a:endParaRPr>
        </a:p>
      </dgm:t>
    </dgm:pt>
    <dgm:pt modelId="{406B2BC1-65CC-485F-ACE8-EC9480F9A2BD}" type="parTrans" cxnId="{1978065A-1AD4-4084-AFFD-38FF99A20912}">
      <dgm:prSet/>
      <dgm:spPr/>
      <dgm:t>
        <a:bodyPr/>
        <a:lstStyle/>
        <a:p>
          <a:endParaRPr lang="zh-CN" altLang="en-US">
            <a:latin typeface="华文中宋" pitchFamily="2" charset="-122"/>
            <a:ea typeface="华文中宋" pitchFamily="2" charset="-122"/>
          </a:endParaRPr>
        </a:p>
      </dgm:t>
    </dgm:pt>
    <dgm:pt modelId="{31C998D0-8BF5-4161-9178-758787A0EC3E}" type="sibTrans" cxnId="{1978065A-1AD4-4084-AFFD-38FF99A20912}">
      <dgm:prSet/>
      <dgm:spPr/>
      <dgm:t>
        <a:bodyPr/>
        <a:lstStyle/>
        <a:p>
          <a:endParaRPr lang="zh-CN" altLang="en-US">
            <a:latin typeface="华文中宋" pitchFamily="2" charset="-122"/>
            <a:ea typeface="华文中宋" pitchFamily="2" charset="-122"/>
          </a:endParaRPr>
        </a:p>
      </dgm:t>
    </dgm:pt>
    <dgm:pt modelId="{631CDEAA-DEEE-492D-A7A7-5C3EAC196AE2}">
      <dgm:prSet phldrT="[文本]"/>
      <dgm:spPr/>
      <dgm:t>
        <a:bodyPr/>
        <a:lstStyle/>
        <a:p>
          <a:r>
            <a:rPr lang="zh-CN" altLang="zh-CN" b="1" dirty="0" smtClean="0">
              <a:latin typeface="华文中宋" pitchFamily="2" charset="-122"/>
              <a:ea typeface="华文中宋" pitchFamily="2" charset="-122"/>
            </a:rPr>
            <a:t>充电桩箱变</a:t>
          </a:r>
          <a:endParaRPr lang="zh-CN" altLang="en-US" dirty="0">
            <a:latin typeface="华文中宋" pitchFamily="2" charset="-122"/>
            <a:ea typeface="华文中宋" pitchFamily="2" charset="-122"/>
          </a:endParaRPr>
        </a:p>
      </dgm:t>
    </dgm:pt>
    <dgm:pt modelId="{B78C53D1-DB49-42B8-9A64-919F99D30D8C}" type="parTrans" cxnId="{0D3BA4AB-A77F-4F0A-B8FE-8A88131261A7}">
      <dgm:prSet/>
      <dgm:spPr/>
      <dgm:t>
        <a:bodyPr/>
        <a:lstStyle/>
        <a:p>
          <a:endParaRPr lang="zh-CN" altLang="en-US">
            <a:latin typeface="华文中宋" pitchFamily="2" charset="-122"/>
            <a:ea typeface="华文中宋" pitchFamily="2" charset="-122"/>
          </a:endParaRPr>
        </a:p>
      </dgm:t>
    </dgm:pt>
    <dgm:pt modelId="{F1F9EB31-35AB-4178-A6C0-5584274712E9}" type="sibTrans" cxnId="{0D3BA4AB-A77F-4F0A-B8FE-8A88131261A7}">
      <dgm:prSet/>
      <dgm:spPr/>
      <dgm:t>
        <a:bodyPr/>
        <a:lstStyle/>
        <a:p>
          <a:endParaRPr lang="zh-CN" altLang="en-US">
            <a:latin typeface="华文中宋" pitchFamily="2" charset="-122"/>
            <a:ea typeface="华文中宋" pitchFamily="2" charset="-122"/>
          </a:endParaRPr>
        </a:p>
      </dgm:t>
    </dgm:pt>
    <dgm:pt modelId="{9538DA00-D9D5-428A-82FB-DC59D6AAE22E}">
      <dgm:prSet phldrT="[文本]"/>
      <dgm:spPr/>
      <dgm:t>
        <a:bodyPr/>
        <a:lstStyle/>
        <a:p>
          <a:r>
            <a:rPr lang="zh-CN" altLang="zh-CN" b="1" dirty="0" smtClean="0">
              <a:latin typeface="华文中宋" pitchFamily="2" charset="-122"/>
              <a:ea typeface="华文中宋" pitchFamily="2" charset="-122"/>
            </a:rPr>
            <a:t>光伏一体化箱变</a:t>
          </a:r>
          <a:endParaRPr lang="zh-CN" altLang="en-US" dirty="0">
            <a:latin typeface="华文中宋" pitchFamily="2" charset="-122"/>
            <a:ea typeface="华文中宋" pitchFamily="2" charset="-122"/>
          </a:endParaRPr>
        </a:p>
      </dgm:t>
    </dgm:pt>
    <dgm:pt modelId="{CFEF025A-B204-4CDD-BF7F-246443C92CB3}" type="parTrans" cxnId="{44231C8F-D33F-4C1D-AC54-84A045A1A047}">
      <dgm:prSet/>
      <dgm:spPr/>
      <dgm:t>
        <a:bodyPr/>
        <a:lstStyle/>
        <a:p>
          <a:endParaRPr lang="zh-CN" altLang="en-US">
            <a:latin typeface="华文中宋" pitchFamily="2" charset="-122"/>
            <a:ea typeface="华文中宋" pitchFamily="2" charset="-122"/>
          </a:endParaRPr>
        </a:p>
      </dgm:t>
    </dgm:pt>
    <dgm:pt modelId="{104FA3CF-CD8B-4F0D-9822-1FD5D79FBB40}" type="sibTrans" cxnId="{44231C8F-D33F-4C1D-AC54-84A045A1A047}">
      <dgm:prSet/>
      <dgm:spPr/>
      <dgm:t>
        <a:bodyPr/>
        <a:lstStyle/>
        <a:p>
          <a:endParaRPr lang="zh-CN" altLang="en-US">
            <a:latin typeface="华文中宋" pitchFamily="2" charset="-122"/>
            <a:ea typeface="华文中宋" pitchFamily="2" charset="-122"/>
          </a:endParaRPr>
        </a:p>
      </dgm:t>
    </dgm:pt>
    <dgm:pt modelId="{83BF1866-BB57-46CA-BF0D-9005667525AF}" type="pres">
      <dgm:prSet presAssocID="{0A0A3292-B4F2-44BD-A505-D103973F1419}" presName="cycle" presStyleCnt="0">
        <dgm:presLayoutVars>
          <dgm:dir/>
          <dgm:resizeHandles val="exact"/>
        </dgm:presLayoutVars>
      </dgm:prSet>
      <dgm:spPr/>
      <dgm:t>
        <a:bodyPr/>
        <a:lstStyle/>
        <a:p>
          <a:endParaRPr lang="zh-CN" altLang="en-US"/>
        </a:p>
      </dgm:t>
    </dgm:pt>
    <dgm:pt modelId="{12B9888D-626C-401D-871F-214B8ECAFEB6}" type="pres">
      <dgm:prSet presAssocID="{9070F342-7CEC-449F-AB0C-829BD7424740}" presName="node" presStyleLbl="node1" presStyleIdx="0" presStyleCnt="5" custScaleX="126028">
        <dgm:presLayoutVars>
          <dgm:bulletEnabled val="1"/>
        </dgm:presLayoutVars>
      </dgm:prSet>
      <dgm:spPr/>
      <dgm:t>
        <a:bodyPr/>
        <a:lstStyle/>
        <a:p>
          <a:endParaRPr lang="zh-CN" altLang="en-US"/>
        </a:p>
      </dgm:t>
    </dgm:pt>
    <dgm:pt modelId="{68B01F4D-E264-4B79-8984-F733CEED93C2}" type="pres">
      <dgm:prSet presAssocID="{9070F342-7CEC-449F-AB0C-829BD7424740}" presName="spNode" presStyleCnt="0"/>
      <dgm:spPr/>
    </dgm:pt>
    <dgm:pt modelId="{A571112A-103A-4BAC-B70E-FB4A9C5A427E}" type="pres">
      <dgm:prSet presAssocID="{ACBA1037-4091-4C5D-9F23-89D087FCE354}" presName="sibTrans" presStyleLbl="sibTrans1D1" presStyleIdx="0" presStyleCnt="5"/>
      <dgm:spPr/>
      <dgm:t>
        <a:bodyPr/>
        <a:lstStyle/>
        <a:p>
          <a:endParaRPr lang="zh-CN" altLang="en-US"/>
        </a:p>
      </dgm:t>
    </dgm:pt>
    <dgm:pt modelId="{23781185-A155-4168-8496-A275BD16163A}" type="pres">
      <dgm:prSet presAssocID="{86269658-9B8F-4820-BD06-C051C48181DB}" presName="node" presStyleLbl="node1" presStyleIdx="1" presStyleCnt="5">
        <dgm:presLayoutVars>
          <dgm:bulletEnabled val="1"/>
        </dgm:presLayoutVars>
      </dgm:prSet>
      <dgm:spPr/>
      <dgm:t>
        <a:bodyPr/>
        <a:lstStyle/>
        <a:p>
          <a:endParaRPr lang="zh-CN" altLang="en-US"/>
        </a:p>
      </dgm:t>
    </dgm:pt>
    <dgm:pt modelId="{525CE231-408D-4A15-A0EE-91E2E63E3050}" type="pres">
      <dgm:prSet presAssocID="{86269658-9B8F-4820-BD06-C051C48181DB}" presName="spNode" presStyleCnt="0"/>
      <dgm:spPr/>
    </dgm:pt>
    <dgm:pt modelId="{49E2269F-78CF-4309-9D14-ECE09C9078D7}" type="pres">
      <dgm:prSet presAssocID="{4953C4E9-CDB1-4B44-A4F1-07D65B71DBA6}" presName="sibTrans" presStyleLbl="sibTrans1D1" presStyleIdx="1" presStyleCnt="5"/>
      <dgm:spPr/>
      <dgm:t>
        <a:bodyPr/>
        <a:lstStyle/>
        <a:p>
          <a:endParaRPr lang="zh-CN" altLang="en-US"/>
        </a:p>
      </dgm:t>
    </dgm:pt>
    <dgm:pt modelId="{A6F51E31-256B-4594-8EB3-1A2E51F82B50}" type="pres">
      <dgm:prSet presAssocID="{46971359-C390-43F1-848F-FA58B582BE10}" presName="node" presStyleLbl="node1" presStyleIdx="2" presStyleCnt="5" custRadScaleRad="101610" custRadScaleInc="-31995">
        <dgm:presLayoutVars>
          <dgm:bulletEnabled val="1"/>
        </dgm:presLayoutVars>
      </dgm:prSet>
      <dgm:spPr/>
      <dgm:t>
        <a:bodyPr/>
        <a:lstStyle/>
        <a:p>
          <a:endParaRPr lang="zh-CN" altLang="en-US"/>
        </a:p>
      </dgm:t>
    </dgm:pt>
    <dgm:pt modelId="{110BD827-5E38-4422-B4BD-8926A5FEBE31}" type="pres">
      <dgm:prSet presAssocID="{46971359-C390-43F1-848F-FA58B582BE10}" presName="spNode" presStyleCnt="0"/>
      <dgm:spPr/>
    </dgm:pt>
    <dgm:pt modelId="{1D1B972F-D634-41E4-95D4-472F06FDE973}" type="pres">
      <dgm:prSet presAssocID="{31C998D0-8BF5-4161-9178-758787A0EC3E}" presName="sibTrans" presStyleLbl="sibTrans1D1" presStyleIdx="2" presStyleCnt="5"/>
      <dgm:spPr/>
      <dgm:t>
        <a:bodyPr/>
        <a:lstStyle/>
        <a:p>
          <a:endParaRPr lang="zh-CN" altLang="en-US"/>
        </a:p>
      </dgm:t>
    </dgm:pt>
    <dgm:pt modelId="{A6B9E102-53C3-4D0B-9B50-DC6A62C5C648}" type="pres">
      <dgm:prSet presAssocID="{631CDEAA-DEEE-492D-A7A7-5C3EAC196AE2}" presName="node" presStyleLbl="node1" presStyleIdx="3" presStyleCnt="5" custScaleX="117158" custRadScaleRad="100314" custRadScaleInc="28743">
        <dgm:presLayoutVars>
          <dgm:bulletEnabled val="1"/>
        </dgm:presLayoutVars>
      </dgm:prSet>
      <dgm:spPr/>
      <dgm:t>
        <a:bodyPr/>
        <a:lstStyle/>
        <a:p>
          <a:endParaRPr lang="zh-CN" altLang="en-US"/>
        </a:p>
      </dgm:t>
    </dgm:pt>
    <dgm:pt modelId="{AACC4684-F75F-4A79-99F2-60B657AC1311}" type="pres">
      <dgm:prSet presAssocID="{631CDEAA-DEEE-492D-A7A7-5C3EAC196AE2}" presName="spNode" presStyleCnt="0"/>
      <dgm:spPr/>
    </dgm:pt>
    <dgm:pt modelId="{C9FE3BB8-A578-4B65-9975-B9D5F22508DD}" type="pres">
      <dgm:prSet presAssocID="{F1F9EB31-35AB-4178-A6C0-5584274712E9}" presName="sibTrans" presStyleLbl="sibTrans1D1" presStyleIdx="3" presStyleCnt="5"/>
      <dgm:spPr/>
      <dgm:t>
        <a:bodyPr/>
        <a:lstStyle/>
        <a:p>
          <a:endParaRPr lang="zh-CN" altLang="en-US"/>
        </a:p>
      </dgm:t>
    </dgm:pt>
    <dgm:pt modelId="{A0178B04-099C-445C-9BF2-0BBD19CE8DEB}" type="pres">
      <dgm:prSet presAssocID="{9538DA00-D9D5-428A-82FB-DC59D6AAE22E}" presName="node" presStyleLbl="node1" presStyleIdx="4" presStyleCnt="5" custScaleX="114677">
        <dgm:presLayoutVars>
          <dgm:bulletEnabled val="1"/>
        </dgm:presLayoutVars>
      </dgm:prSet>
      <dgm:spPr/>
      <dgm:t>
        <a:bodyPr/>
        <a:lstStyle/>
        <a:p>
          <a:endParaRPr lang="zh-CN" altLang="en-US"/>
        </a:p>
      </dgm:t>
    </dgm:pt>
    <dgm:pt modelId="{F0138B15-7C51-4598-B18E-3AF6D2084E6C}" type="pres">
      <dgm:prSet presAssocID="{9538DA00-D9D5-428A-82FB-DC59D6AAE22E}" presName="spNode" presStyleCnt="0"/>
      <dgm:spPr/>
    </dgm:pt>
    <dgm:pt modelId="{C8015675-AF7B-4ECA-853A-253B83721CCA}" type="pres">
      <dgm:prSet presAssocID="{104FA3CF-CD8B-4F0D-9822-1FD5D79FBB40}" presName="sibTrans" presStyleLbl="sibTrans1D1" presStyleIdx="4" presStyleCnt="5"/>
      <dgm:spPr/>
      <dgm:t>
        <a:bodyPr/>
        <a:lstStyle/>
        <a:p>
          <a:endParaRPr lang="zh-CN" altLang="en-US"/>
        </a:p>
      </dgm:t>
    </dgm:pt>
  </dgm:ptLst>
  <dgm:cxnLst>
    <dgm:cxn modelId="{1978065A-1AD4-4084-AFFD-38FF99A20912}" srcId="{0A0A3292-B4F2-44BD-A505-D103973F1419}" destId="{46971359-C390-43F1-848F-FA58B582BE10}" srcOrd="2" destOrd="0" parTransId="{406B2BC1-65CC-485F-ACE8-EC9480F9A2BD}" sibTransId="{31C998D0-8BF5-4161-9178-758787A0EC3E}"/>
    <dgm:cxn modelId="{0D3BA4AB-A77F-4F0A-B8FE-8A88131261A7}" srcId="{0A0A3292-B4F2-44BD-A505-D103973F1419}" destId="{631CDEAA-DEEE-492D-A7A7-5C3EAC196AE2}" srcOrd="3" destOrd="0" parTransId="{B78C53D1-DB49-42B8-9A64-919F99D30D8C}" sibTransId="{F1F9EB31-35AB-4178-A6C0-5584274712E9}"/>
    <dgm:cxn modelId="{4281AE0F-BA66-4219-B396-AE55496FD2B5}" type="presOf" srcId="{0A0A3292-B4F2-44BD-A505-D103973F1419}" destId="{83BF1866-BB57-46CA-BF0D-9005667525AF}" srcOrd="0" destOrd="0" presId="urn:microsoft.com/office/officeart/2005/8/layout/cycle6"/>
    <dgm:cxn modelId="{44231C8F-D33F-4C1D-AC54-84A045A1A047}" srcId="{0A0A3292-B4F2-44BD-A505-D103973F1419}" destId="{9538DA00-D9D5-428A-82FB-DC59D6AAE22E}" srcOrd="4" destOrd="0" parTransId="{CFEF025A-B204-4CDD-BF7F-246443C92CB3}" sibTransId="{104FA3CF-CD8B-4F0D-9822-1FD5D79FBB40}"/>
    <dgm:cxn modelId="{766CAFD7-90A9-4160-8054-4C8776E70085}" type="presOf" srcId="{ACBA1037-4091-4C5D-9F23-89D087FCE354}" destId="{A571112A-103A-4BAC-B70E-FB4A9C5A427E}" srcOrd="0" destOrd="0" presId="urn:microsoft.com/office/officeart/2005/8/layout/cycle6"/>
    <dgm:cxn modelId="{06147802-945F-482F-8376-2C723309902D}" type="presOf" srcId="{9538DA00-D9D5-428A-82FB-DC59D6AAE22E}" destId="{A0178B04-099C-445C-9BF2-0BBD19CE8DEB}" srcOrd="0" destOrd="0" presId="urn:microsoft.com/office/officeart/2005/8/layout/cycle6"/>
    <dgm:cxn modelId="{B43503FE-2A74-41CC-A849-6FE36C3C8B2C}" type="presOf" srcId="{9070F342-7CEC-449F-AB0C-829BD7424740}" destId="{12B9888D-626C-401D-871F-214B8ECAFEB6}" srcOrd="0" destOrd="0" presId="urn:microsoft.com/office/officeart/2005/8/layout/cycle6"/>
    <dgm:cxn modelId="{71A35E4D-FDF8-497D-ABEA-6E07BC7F6DF5}" type="presOf" srcId="{46971359-C390-43F1-848F-FA58B582BE10}" destId="{A6F51E31-256B-4594-8EB3-1A2E51F82B50}" srcOrd="0" destOrd="0" presId="urn:microsoft.com/office/officeart/2005/8/layout/cycle6"/>
    <dgm:cxn modelId="{D75305CB-8C17-4B4A-8591-BBEDFFB2F8FF}" type="presOf" srcId="{104FA3CF-CD8B-4F0D-9822-1FD5D79FBB40}" destId="{C8015675-AF7B-4ECA-853A-253B83721CCA}" srcOrd="0" destOrd="0" presId="urn:microsoft.com/office/officeart/2005/8/layout/cycle6"/>
    <dgm:cxn modelId="{A134DF14-5E5C-4B27-8792-D9C84F6AC8C9}" type="presOf" srcId="{F1F9EB31-35AB-4178-A6C0-5584274712E9}" destId="{C9FE3BB8-A578-4B65-9975-B9D5F22508DD}" srcOrd="0" destOrd="0" presId="urn:microsoft.com/office/officeart/2005/8/layout/cycle6"/>
    <dgm:cxn modelId="{830FC42E-6C96-41E9-B997-C8A2FAEFEC2B}" type="presOf" srcId="{4953C4E9-CDB1-4B44-A4F1-07D65B71DBA6}" destId="{49E2269F-78CF-4309-9D14-ECE09C9078D7}" srcOrd="0" destOrd="0" presId="urn:microsoft.com/office/officeart/2005/8/layout/cycle6"/>
    <dgm:cxn modelId="{CD559C5D-4E59-41E9-A64E-66538C00F9F0}" srcId="{0A0A3292-B4F2-44BD-A505-D103973F1419}" destId="{9070F342-7CEC-449F-AB0C-829BD7424740}" srcOrd="0" destOrd="0" parTransId="{B25068DA-F4D7-4A79-A3CC-1275EC12F504}" sibTransId="{ACBA1037-4091-4C5D-9F23-89D087FCE354}"/>
    <dgm:cxn modelId="{9B1D5CD3-0537-4B10-B681-29C45191C5FE}" srcId="{0A0A3292-B4F2-44BD-A505-D103973F1419}" destId="{86269658-9B8F-4820-BD06-C051C48181DB}" srcOrd="1" destOrd="0" parTransId="{41B810B4-4767-45EF-8044-581F3249BDCC}" sibTransId="{4953C4E9-CDB1-4B44-A4F1-07D65B71DBA6}"/>
    <dgm:cxn modelId="{A1D51C6C-57C8-4387-BC87-7EF89E896065}" type="presOf" srcId="{31C998D0-8BF5-4161-9178-758787A0EC3E}" destId="{1D1B972F-D634-41E4-95D4-472F06FDE973}" srcOrd="0" destOrd="0" presId="urn:microsoft.com/office/officeart/2005/8/layout/cycle6"/>
    <dgm:cxn modelId="{3E6D603B-0CB6-4429-9475-27CD0989E54F}" type="presOf" srcId="{631CDEAA-DEEE-492D-A7A7-5C3EAC196AE2}" destId="{A6B9E102-53C3-4D0B-9B50-DC6A62C5C648}" srcOrd="0" destOrd="0" presId="urn:microsoft.com/office/officeart/2005/8/layout/cycle6"/>
    <dgm:cxn modelId="{408BE3BD-32DF-4930-B05C-DC9102CEA99E}" type="presOf" srcId="{86269658-9B8F-4820-BD06-C051C48181DB}" destId="{23781185-A155-4168-8496-A275BD16163A}" srcOrd="0" destOrd="0" presId="urn:microsoft.com/office/officeart/2005/8/layout/cycle6"/>
    <dgm:cxn modelId="{6C57C399-3C4E-4F41-9D9E-825A4E0A1EFB}" type="presParOf" srcId="{83BF1866-BB57-46CA-BF0D-9005667525AF}" destId="{12B9888D-626C-401D-871F-214B8ECAFEB6}" srcOrd="0" destOrd="0" presId="urn:microsoft.com/office/officeart/2005/8/layout/cycle6"/>
    <dgm:cxn modelId="{7951BB5B-899F-427F-B3C0-EB38BD23BAE5}" type="presParOf" srcId="{83BF1866-BB57-46CA-BF0D-9005667525AF}" destId="{68B01F4D-E264-4B79-8984-F733CEED93C2}" srcOrd="1" destOrd="0" presId="urn:microsoft.com/office/officeart/2005/8/layout/cycle6"/>
    <dgm:cxn modelId="{EAD9BF4C-1D95-4644-8941-A11F552F4B54}" type="presParOf" srcId="{83BF1866-BB57-46CA-BF0D-9005667525AF}" destId="{A571112A-103A-4BAC-B70E-FB4A9C5A427E}" srcOrd="2" destOrd="0" presId="urn:microsoft.com/office/officeart/2005/8/layout/cycle6"/>
    <dgm:cxn modelId="{5F739DEE-1358-4493-A0FE-CA6CC080DC32}" type="presParOf" srcId="{83BF1866-BB57-46CA-BF0D-9005667525AF}" destId="{23781185-A155-4168-8496-A275BD16163A}" srcOrd="3" destOrd="0" presId="urn:microsoft.com/office/officeart/2005/8/layout/cycle6"/>
    <dgm:cxn modelId="{E987C6DB-B8C8-4CE7-BEEA-D5328DE11820}" type="presParOf" srcId="{83BF1866-BB57-46CA-BF0D-9005667525AF}" destId="{525CE231-408D-4A15-A0EE-91E2E63E3050}" srcOrd="4" destOrd="0" presId="urn:microsoft.com/office/officeart/2005/8/layout/cycle6"/>
    <dgm:cxn modelId="{FC5901CE-91E7-4A1E-9B14-47A2EA5B9F09}" type="presParOf" srcId="{83BF1866-BB57-46CA-BF0D-9005667525AF}" destId="{49E2269F-78CF-4309-9D14-ECE09C9078D7}" srcOrd="5" destOrd="0" presId="urn:microsoft.com/office/officeart/2005/8/layout/cycle6"/>
    <dgm:cxn modelId="{DA1AFFB2-7713-4F85-85DA-604C74E8DBEE}" type="presParOf" srcId="{83BF1866-BB57-46CA-BF0D-9005667525AF}" destId="{A6F51E31-256B-4594-8EB3-1A2E51F82B50}" srcOrd="6" destOrd="0" presId="urn:microsoft.com/office/officeart/2005/8/layout/cycle6"/>
    <dgm:cxn modelId="{75487C11-250D-4352-902F-8924374372DC}" type="presParOf" srcId="{83BF1866-BB57-46CA-BF0D-9005667525AF}" destId="{110BD827-5E38-4422-B4BD-8926A5FEBE31}" srcOrd="7" destOrd="0" presId="urn:microsoft.com/office/officeart/2005/8/layout/cycle6"/>
    <dgm:cxn modelId="{686B481C-4C67-4C12-A111-79C3E95770B7}" type="presParOf" srcId="{83BF1866-BB57-46CA-BF0D-9005667525AF}" destId="{1D1B972F-D634-41E4-95D4-472F06FDE973}" srcOrd="8" destOrd="0" presId="urn:microsoft.com/office/officeart/2005/8/layout/cycle6"/>
    <dgm:cxn modelId="{C84CE582-E9A6-413F-BDB5-D837E1FC61B2}" type="presParOf" srcId="{83BF1866-BB57-46CA-BF0D-9005667525AF}" destId="{A6B9E102-53C3-4D0B-9B50-DC6A62C5C648}" srcOrd="9" destOrd="0" presId="urn:microsoft.com/office/officeart/2005/8/layout/cycle6"/>
    <dgm:cxn modelId="{91C05FCA-4827-43B7-8126-7FA4991D1643}" type="presParOf" srcId="{83BF1866-BB57-46CA-BF0D-9005667525AF}" destId="{AACC4684-F75F-4A79-99F2-60B657AC1311}" srcOrd="10" destOrd="0" presId="urn:microsoft.com/office/officeart/2005/8/layout/cycle6"/>
    <dgm:cxn modelId="{B9BAE364-53FE-40AD-9744-A8DE7D79AE25}" type="presParOf" srcId="{83BF1866-BB57-46CA-BF0D-9005667525AF}" destId="{C9FE3BB8-A578-4B65-9975-B9D5F22508DD}" srcOrd="11" destOrd="0" presId="urn:microsoft.com/office/officeart/2005/8/layout/cycle6"/>
    <dgm:cxn modelId="{D0C6A119-A337-45DB-8489-19EFA6AAD84E}" type="presParOf" srcId="{83BF1866-BB57-46CA-BF0D-9005667525AF}" destId="{A0178B04-099C-445C-9BF2-0BBD19CE8DEB}" srcOrd="12" destOrd="0" presId="urn:microsoft.com/office/officeart/2005/8/layout/cycle6"/>
    <dgm:cxn modelId="{99F8BAD6-25E6-46C0-AD6C-4F7EC2FAE229}" type="presParOf" srcId="{83BF1866-BB57-46CA-BF0D-9005667525AF}" destId="{F0138B15-7C51-4598-B18E-3AF6D2084E6C}" srcOrd="13" destOrd="0" presId="urn:microsoft.com/office/officeart/2005/8/layout/cycle6"/>
    <dgm:cxn modelId="{3C84E9C0-53D8-4C0A-ABDA-913669CE4128}" type="presParOf" srcId="{83BF1866-BB57-46CA-BF0D-9005667525AF}" destId="{C8015675-AF7B-4ECA-853A-253B83721CCA}" srcOrd="14" destOrd="0" presId="urn:microsoft.com/office/officeart/2005/8/layout/cycle6"/>
  </dgm:cxnLst>
  <dgm:bg/>
  <dgm:whole/>
</dgm:dataModel>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ADA49C4E-BE05-4955-AADE-F529F9E15505}" type="datetimeFigureOut">
              <a:rPr lang="zh-CN" altLang="en-US"/>
              <a:pPr>
                <a:defRPr/>
              </a:pPr>
              <a:t>2019/8/15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EADC19E7-46D0-48D9-960A-9EE99F307B4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p:spPr>
      </p:sp>
      <p:sp>
        <p:nvSpPr>
          <p:cNvPr id="4608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536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DDE87AF-5A2D-4B85-A835-A2AD43632BC9}" type="slidenum">
              <a:rPr lang="zh-CN" altLang="en-US"/>
              <a:pPr fontAlgn="base">
                <a:spcBef>
                  <a:spcPct val="0"/>
                </a:spcBef>
                <a:spcAft>
                  <a:spcPct val="0"/>
                </a:spcAft>
                <a:defRPr/>
              </a:pPr>
              <a:t>1</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headEnd/>
            <a:tailEnd/>
          </a:ln>
        </p:spPr>
      </p:sp>
      <p:sp>
        <p:nvSpPr>
          <p:cNvPr id="4710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9459"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2945F13-62E4-4A0D-A1D5-D5536900032C}" type="slidenum">
              <a:rPr lang="zh-CN" altLang="en-US"/>
              <a:pPr fontAlgn="base">
                <a:spcBef>
                  <a:spcPct val="0"/>
                </a:spcBef>
                <a:spcAft>
                  <a:spcPct val="0"/>
                </a:spcAft>
                <a:defRPr/>
              </a:pPr>
              <a:t>2</a:t>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3</a:t>
            </a:fld>
            <a:endParaRPr lang="en-US" altLang="zh-CN" sz="1200">
              <a:latin typeface="+mn-lt"/>
              <a:ea typeface="+mn-e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4</a:t>
            </a:fld>
            <a:endParaRPr lang="en-US" altLang="zh-CN" sz="1200">
              <a:latin typeface="+mn-lt"/>
              <a:ea typeface="+mn-ea"/>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5</a:t>
            </a:fld>
            <a:endParaRPr lang="en-US" altLang="zh-CN" sz="1200">
              <a:latin typeface="+mn-lt"/>
              <a:ea typeface="+mn-ea"/>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6</a:t>
            </a:fld>
            <a:endParaRPr lang="en-US" altLang="zh-CN" sz="1200">
              <a:latin typeface="+mn-lt"/>
              <a:ea typeface="+mn-ea"/>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8</a:t>
            </a:fld>
            <a:endParaRPr lang="en-US" altLang="zh-CN" sz="1200">
              <a:latin typeface="+mn-lt"/>
              <a:ea typeface="+mn-ea"/>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9</a:t>
            </a:fld>
            <a:endParaRPr lang="en-US" altLang="zh-CN" sz="1200">
              <a:latin typeface="+mn-lt"/>
              <a:ea typeface="+mn-ea"/>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10</a:t>
            </a:fld>
            <a:endParaRPr lang="en-US" altLang="zh-CN" sz="1200">
              <a:latin typeface="+mn-lt"/>
              <a:ea typeface="+mn-ea"/>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11</a:t>
            </a:fld>
            <a:endParaRPr lang="en-US" altLang="zh-CN" sz="1200">
              <a:latin typeface="+mn-lt"/>
              <a:ea typeface="+mn-ea"/>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noFill/>
          <a:ln>
            <a:solidFill>
              <a:srgbClr val="000000"/>
            </a:solidFill>
            <a:miter lim="800000"/>
            <a:headEnd/>
            <a:tailEnd/>
          </a:ln>
        </p:spPr>
      </p:sp>
      <p:sp>
        <p:nvSpPr>
          <p:cNvPr id="235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ED34BDC1-879F-4322-B66A-A76B9CA65C18}" type="slidenum">
              <a:rPr lang="zh-CN" altLang="en-US" sz="1200">
                <a:latin typeface="+mn-lt"/>
                <a:ea typeface="+mn-ea"/>
              </a:rPr>
              <a:pPr algn="r">
                <a:defRPr/>
              </a:pPr>
              <a:t>12</a:t>
            </a:fld>
            <a:endParaRPr lang="en-US" altLang="zh-CN" sz="1200">
              <a:latin typeface="+mn-lt"/>
              <a:ea typeface="+mn-ea"/>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87043" name="灯片编号占位符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C425F4B0-F70F-4756-B3E4-A9E91EB61662}" type="slidenum">
              <a:rPr lang="zh-CN" altLang="en-US" sz="1200">
                <a:latin typeface="+mn-lt"/>
                <a:ea typeface="+mn-ea"/>
              </a:rPr>
              <a:pPr algn="r">
                <a:defRPr/>
              </a:pPr>
              <a:t>13</a:t>
            </a:fld>
            <a:endParaRPr lang="en-US" altLang="zh-CN" sz="1200">
              <a:latin typeface="+mn-lt"/>
              <a:ea typeface="+mn-ea"/>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9C2D2210-226F-4301-871A-EAC070233BDE}" type="datetime1">
              <a:rPr lang="zh-CN" altLang="en-US"/>
              <a:pPr>
                <a:defRPr/>
              </a:pPr>
              <a:t>2019/8/15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4F5A86A8-BAC0-4450-8AB2-E805DB615F6C}"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FDF2FBC-A461-4BF1-9600-F9617F23DC7F}" type="datetime1">
              <a:rPr lang="zh-CN" altLang="en-US"/>
              <a:pPr>
                <a:defRPr/>
              </a:pPr>
              <a:t>2019/8/15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48D67332-681C-4B4E-9E6B-DF8077516BD0}"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E91C9944-CB76-40A7-8951-224CCC7AE94F}" type="datetime1">
              <a:rPr lang="zh-CN" altLang="en-US"/>
              <a:pPr>
                <a:defRPr/>
              </a:pPr>
              <a:t>2019/8/15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B1CF0293-B66B-4BA9-B37B-172C0B6EA6B3}"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A0C27607-E6BE-4BBC-B1CE-F81010E8EC52}" type="datetime1">
              <a:rPr lang="zh-CN" altLang="en-US"/>
              <a:pPr>
                <a:defRPr/>
              </a:pPr>
              <a:t>2019/8/15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pPr>
              <a:defRPr/>
            </a:pPr>
            <a:fld id="{DA9B3B89-47C9-41DB-9726-224788E56981}"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26F1C291-799A-47A2-8FE2-7D6FD6FF4F8D}" type="datetime1">
              <a:rPr lang="zh-CN" altLang="en-US"/>
              <a:pPr>
                <a:defRPr/>
              </a:pPr>
              <a:t>2019/8/15</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en-US" altLang="zh-CN"/>
          </a:p>
        </p:txBody>
      </p:sp>
      <p:sp>
        <p:nvSpPr>
          <p:cNvPr id="9" name="灯片编号占位符 5"/>
          <p:cNvSpPr>
            <a:spLocks noGrp="1"/>
          </p:cNvSpPr>
          <p:nvPr>
            <p:ph type="sldNum" sz="quarter" idx="12"/>
          </p:nvPr>
        </p:nvSpPr>
        <p:spPr/>
        <p:txBody>
          <a:bodyPr/>
          <a:lstStyle>
            <a:lvl1pPr>
              <a:defRPr/>
            </a:lvl1pPr>
          </a:lstStyle>
          <a:p>
            <a:pPr>
              <a:defRPr/>
            </a:pPr>
            <a:fld id="{EF65228E-B788-46D2-8CCF-97A70141C26C}"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5DEE5606-B2C4-4633-A1A5-7ABA321DDDD0}" type="datetime1">
              <a:rPr lang="zh-CN" altLang="en-US"/>
              <a:pPr>
                <a:defRPr/>
              </a:pPr>
              <a:t>2019/8/15</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en-US" altLang="zh-CN"/>
          </a:p>
        </p:txBody>
      </p:sp>
      <p:sp>
        <p:nvSpPr>
          <p:cNvPr id="5" name="灯片编号占位符 5"/>
          <p:cNvSpPr>
            <a:spLocks noGrp="1"/>
          </p:cNvSpPr>
          <p:nvPr>
            <p:ph type="sldNum" sz="quarter" idx="12"/>
          </p:nvPr>
        </p:nvSpPr>
        <p:spPr/>
        <p:txBody>
          <a:bodyPr/>
          <a:lstStyle>
            <a:lvl1pPr>
              <a:defRPr/>
            </a:lvl1pPr>
          </a:lstStyle>
          <a:p>
            <a:pPr>
              <a:defRPr/>
            </a:pPr>
            <a:fld id="{96FEAF99-3650-4504-8C8E-896AF70718D2}"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8FFD2A6E-5765-4583-9F47-9471CF5119FF}" type="datetime1">
              <a:rPr lang="zh-CN" altLang="en-US"/>
              <a:pPr>
                <a:defRPr/>
              </a:pPr>
              <a:t>2019/8/15</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en-US" altLang="zh-CN"/>
          </a:p>
        </p:txBody>
      </p:sp>
      <p:sp>
        <p:nvSpPr>
          <p:cNvPr id="4" name="灯片编号占位符 5"/>
          <p:cNvSpPr>
            <a:spLocks noGrp="1"/>
          </p:cNvSpPr>
          <p:nvPr>
            <p:ph type="sldNum" sz="quarter" idx="12"/>
          </p:nvPr>
        </p:nvSpPr>
        <p:spPr/>
        <p:txBody>
          <a:bodyPr/>
          <a:lstStyle>
            <a:lvl1pPr>
              <a:defRPr/>
            </a:lvl1pPr>
          </a:lstStyle>
          <a:p>
            <a:pPr>
              <a:defRPr/>
            </a:pPr>
            <a:fld id="{5623ED2D-10D9-4064-A469-A724146F588A}"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pic>
        <p:nvPicPr>
          <p:cNvPr id="2" name="图片 7"/>
          <p:cNvPicPr>
            <a:picLocks noChangeAspect="1"/>
          </p:cNvPicPr>
          <p:nvPr userDrawn="1"/>
        </p:nvPicPr>
        <p:blipFill>
          <a:blip r:embed="rId2" cstate="screen"/>
          <a:srcRect/>
          <a:stretch>
            <a:fillRect/>
          </a:stretch>
        </p:blipFill>
        <p:spPr bwMode="auto">
          <a:xfrm>
            <a:off x="0" y="2952750"/>
            <a:ext cx="9144000" cy="2190750"/>
          </a:xfrm>
          <a:prstGeom prst="rect">
            <a:avLst/>
          </a:prstGeom>
          <a:noFill/>
          <a:ln w="9525">
            <a:noFill/>
            <a:miter lim="800000"/>
            <a:headEnd/>
            <a:tailEnd/>
          </a:ln>
        </p:spPr>
      </p:pic>
      <p:sp>
        <p:nvSpPr>
          <p:cNvPr id="3" name="矩形 2"/>
          <p:cNvSpPr/>
          <p:nvPr userDrawn="1"/>
        </p:nvSpPr>
        <p:spPr>
          <a:xfrm>
            <a:off x="0" y="2500313"/>
            <a:ext cx="9144000" cy="2643187"/>
          </a:xfrm>
          <a:prstGeom prst="rect">
            <a:avLst/>
          </a:prstGeom>
          <a:solidFill>
            <a:schemeClr val="bg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C53B759C-D876-4C22-B397-E44B6094C920}" type="datetime1">
              <a:rPr lang="zh-CN" altLang="en-US"/>
              <a:pPr>
                <a:defRPr/>
              </a:pPr>
              <a:t>2019/8/15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F82AA757-25F0-431B-8CC4-12D4867A6DFE}"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CA24CF5-70B3-4789-96C5-CFB5B6683550}" type="datetime1">
              <a:rPr lang="zh-CN" altLang="en-US"/>
              <a:pPr>
                <a:defRPr/>
              </a:pPr>
              <a:t>2019/8/15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6CCCA6FF-C9CC-4826-A172-E9B129E92108}" type="slidenum">
              <a:rPr lang="zh-CN" altLang="en-US"/>
              <a:pPr>
                <a:defRPr/>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4D85B809-0C85-43AD-9F4E-3AD4D4058C59}" type="datetime1">
              <a:rPr lang="zh-CN" altLang="en-US"/>
              <a:pPr>
                <a:defRPr/>
              </a:pPr>
              <a:t>2019/8/15</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pPr>
              <a:defRPr/>
            </a:pPr>
            <a:endParaRPr lang="en-US" altLang="zh-CN"/>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63831894-4DB6-4F13-BE53-7FE3A852AFBE}" type="slidenum">
              <a:rPr lang="zh-CN" altLang="en-US"/>
              <a:pPr>
                <a:defRPr/>
              </a:pPr>
              <a:t>‹#›</a:t>
            </a:fld>
            <a:endParaRPr lang="zh-CN" altLang="en-US"/>
          </a:p>
        </p:txBody>
      </p:sp>
      <p:sp>
        <p:nvSpPr>
          <p:cNvPr id="7" name="矩形 6"/>
          <p:cNvSpPr/>
          <p:nvPr/>
        </p:nvSpPr>
        <p:spPr>
          <a:xfrm>
            <a:off x="0" y="0"/>
            <a:ext cx="914400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51" r:id="rId8"/>
    <p:sldLayoutId id="2147483752" r:id="rId9"/>
    <p:sldLayoutId id="2147483749" r:id="rId10"/>
    <p:sldLayoutId id="2147483750" r:id="rId11"/>
    <p:sldLayoutId id="2147483753" r:id="rId12"/>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charset="-122"/>
        </a:defRPr>
      </a:lvl2pPr>
      <a:lvl3pPr algn="ctr" rtl="0" eaLnBrk="0" fontAlgn="base" hangingPunct="0">
        <a:spcBef>
          <a:spcPct val="0"/>
        </a:spcBef>
        <a:spcAft>
          <a:spcPct val="0"/>
        </a:spcAft>
        <a:defRPr sz="4400">
          <a:solidFill>
            <a:schemeClr val="tx1"/>
          </a:solidFill>
          <a:latin typeface="Calibri" pitchFamily="34" charset="0"/>
          <a:ea typeface="宋体" charset="-122"/>
        </a:defRPr>
      </a:lvl3pPr>
      <a:lvl4pPr algn="ctr" rtl="0" eaLnBrk="0" fontAlgn="base" hangingPunct="0">
        <a:spcBef>
          <a:spcPct val="0"/>
        </a:spcBef>
        <a:spcAft>
          <a:spcPct val="0"/>
        </a:spcAft>
        <a:defRPr sz="4400">
          <a:solidFill>
            <a:schemeClr val="tx1"/>
          </a:solidFill>
          <a:latin typeface="Calibri" pitchFamily="34" charset="0"/>
          <a:ea typeface="宋体" charset="-122"/>
        </a:defRPr>
      </a:lvl4pPr>
      <a:lvl5pPr algn="ctr" rtl="0" eaLnBrk="0" fontAlgn="base" hangingPunct="0">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3.jpe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slide" Target="slide1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5"/>
          <p:cNvSpPr>
            <a:spLocks noGrp="1"/>
          </p:cNvSpPr>
          <p:nvPr>
            <p:ph type="sldNum" sz="quarter" idx="12"/>
          </p:nvPr>
        </p:nvSpPr>
        <p:spPr/>
        <p:txBody>
          <a:bodyPr/>
          <a:lstStyle/>
          <a:p>
            <a:pPr>
              <a:defRPr/>
            </a:pPr>
            <a:fld id="{14CA6BE7-3850-49C7-AAFC-4A5A1371B53F}" type="slidenum">
              <a:rPr lang="zh-CN" altLang="en-US"/>
              <a:pPr>
                <a:defRPr/>
              </a:pPr>
              <a:t>1</a:t>
            </a:fld>
            <a:endParaRPr lang="zh-CN" altLang="en-US"/>
          </a:p>
        </p:txBody>
      </p:sp>
      <p:sp>
        <p:nvSpPr>
          <p:cNvPr id="3" name="PA_矩形 2"/>
          <p:cNvSpPr>
            <a:spLocks noChangeArrowheads="1"/>
          </p:cNvSpPr>
          <p:nvPr>
            <p:custDataLst>
              <p:tags r:id="rId1"/>
            </p:custDataLst>
          </p:nvPr>
        </p:nvSpPr>
        <p:spPr bwMode="auto">
          <a:xfrm>
            <a:off x="0" y="2355850"/>
            <a:ext cx="9144000" cy="2787650"/>
          </a:xfrm>
          <a:prstGeom prst="rect">
            <a:avLst/>
          </a:prstGeom>
          <a:solidFill>
            <a:srgbClr val="367ED6"/>
          </a:solidFill>
          <a:ln w="254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4" name="PA_矩形 3"/>
          <p:cNvSpPr/>
          <p:nvPr>
            <p:custDataLst>
              <p:tags r:id="rId2"/>
            </p:custDataLst>
          </p:nvPr>
        </p:nvSpPr>
        <p:spPr>
          <a:xfrm>
            <a:off x="2916238" y="2716213"/>
            <a:ext cx="5688012" cy="596900"/>
          </a:xfrm>
          <a:prstGeom prst="rect">
            <a:avLst/>
          </a:prstGeom>
          <a:effectLst>
            <a:outerShdw blurRad="63500" dir="1260000" sx="102000" sy="102000" algn="ctr" rotWithShape="0">
              <a:prstClr val="black">
                <a:alpha val="40000"/>
              </a:prstClr>
            </a:outerShdw>
          </a:effectLst>
        </p:spPr>
        <p:txBody>
          <a:bodyPr lIns="46292" tIns="23146" rIns="46292" bIns="23146">
            <a:spAutoFit/>
          </a:bodyPr>
          <a:lstStyle/>
          <a:p>
            <a:pPr algn="r">
              <a:defRPr/>
            </a:pPr>
            <a:r>
              <a:rPr lang="zh-CN" altLang="en-US" sz="3600" b="1" dirty="0" smtClean="0">
                <a:solidFill>
                  <a:srgbClr val="F2F2F2"/>
                </a:solidFill>
                <a:latin typeface="微软雅黑"/>
                <a:ea typeface="微软雅黑"/>
                <a:cs typeface="微软雅黑"/>
              </a:rPr>
              <a:t>箱变产品简介</a:t>
            </a:r>
            <a:endParaRPr lang="zh-CN" altLang="en-US" sz="3600" b="1" dirty="0">
              <a:solidFill>
                <a:srgbClr val="F2F2F2"/>
              </a:solidFill>
              <a:latin typeface="微软雅黑"/>
              <a:ea typeface="微软雅黑"/>
              <a:cs typeface="微软雅黑"/>
            </a:endParaRPr>
          </a:p>
        </p:txBody>
      </p:sp>
      <p:sp>
        <p:nvSpPr>
          <p:cNvPr id="14340" name="PA_文本框 5"/>
          <p:cNvSpPr txBox="1">
            <a:spLocks noChangeArrowheads="1"/>
          </p:cNvSpPr>
          <p:nvPr>
            <p:custDataLst>
              <p:tags r:id="rId3"/>
            </p:custDataLst>
          </p:nvPr>
        </p:nvSpPr>
        <p:spPr bwMode="auto">
          <a:xfrm>
            <a:off x="6215074" y="4084638"/>
            <a:ext cx="2605398" cy="346230"/>
          </a:xfrm>
          <a:prstGeom prst="rect">
            <a:avLst/>
          </a:prstGeom>
          <a:noFill/>
          <a:ln w="9525">
            <a:noFill/>
            <a:miter lim="800000"/>
            <a:headEnd/>
            <a:tailEnd/>
          </a:ln>
        </p:spPr>
        <p:txBody>
          <a:bodyPr wrap="square" lIns="68562" tIns="34281" rIns="68562" bIns="34281">
            <a:spAutoFit/>
          </a:bodyPr>
          <a:lstStyle/>
          <a:p>
            <a:r>
              <a:rPr lang="zh-CN" altLang="en-US" dirty="0" smtClean="0">
                <a:solidFill>
                  <a:srgbClr val="F2F2F2"/>
                </a:solidFill>
                <a:latin typeface="微软雅黑" pitchFamily="34" charset="-122"/>
                <a:ea typeface="微软雅黑" pitchFamily="34" charset="-122"/>
              </a:rPr>
              <a:t>报告时间：</a:t>
            </a:r>
            <a:r>
              <a:rPr lang="en-US" altLang="zh-CN" dirty="0" smtClean="0">
                <a:solidFill>
                  <a:srgbClr val="F2F2F2"/>
                </a:solidFill>
                <a:latin typeface="微软雅黑" pitchFamily="34" charset="-122"/>
                <a:ea typeface="微软雅黑" pitchFamily="34" charset="-122"/>
              </a:rPr>
              <a:t>2019-08-13</a:t>
            </a:r>
            <a:endParaRPr lang="en-US" altLang="zh-CN" dirty="0">
              <a:solidFill>
                <a:srgbClr val="F2F2F2"/>
              </a:solidFill>
              <a:latin typeface="微软雅黑" pitchFamily="34" charset="-122"/>
              <a:ea typeface="微软雅黑" pitchFamily="34" charset="-122"/>
            </a:endParaRPr>
          </a:p>
        </p:txBody>
      </p:sp>
      <p:sp>
        <p:nvSpPr>
          <p:cNvPr id="10" name="PA_矩形 9"/>
          <p:cNvSpPr/>
          <p:nvPr>
            <p:custDataLst>
              <p:tags r:id="rId4"/>
            </p:custDataLst>
          </p:nvPr>
        </p:nvSpPr>
        <p:spPr>
          <a:xfrm>
            <a:off x="0" y="2139950"/>
            <a:ext cx="9144000" cy="1444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4105" name="Picture 10" descr="IMG_2442"/>
          <p:cNvPicPr>
            <a:picLocks noChangeAspect="1" noChangeArrowheads="1"/>
          </p:cNvPicPr>
          <p:nvPr/>
        </p:nvPicPr>
        <p:blipFill>
          <a:blip r:embed="rId7" cstate="screen"/>
          <a:srcRect/>
          <a:stretch>
            <a:fillRect/>
          </a:stretch>
        </p:blipFill>
        <p:spPr bwMode="auto">
          <a:xfrm>
            <a:off x="0" y="0"/>
            <a:ext cx="9144000" cy="2187575"/>
          </a:xfrm>
          <a:prstGeom prst="rect">
            <a:avLst/>
          </a:prstGeom>
          <a:noFill/>
          <a:ln w="9525">
            <a:noFill/>
            <a:miter lim="800000"/>
            <a:headEnd/>
            <a:tailEnd/>
          </a:ln>
        </p:spPr>
      </p:pic>
    </p:spTree>
  </p:cSld>
  <p:clrMapOvr>
    <a:masterClrMapping/>
  </p:clrMapOvr>
  <p:transition spd="slow" advTm="11000">
    <p:blinds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灯片编号占位符 5"/>
          <p:cNvSpPr>
            <a:spLocks noGrp="1"/>
          </p:cNvSpPr>
          <p:nvPr>
            <p:ph type="sldNum" sz="quarter" idx="12"/>
          </p:nvPr>
        </p:nvSpPr>
        <p:spPr/>
        <p:txBody>
          <a:bodyPr/>
          <a:lstStyle/>
          <a:p>
            <a:pPr>
              <a:defRPr/>
            </a:pPr>
            <a:fld id="{A0E6F0FA-4B3A-481F-B32E-D1416DF70425}" type="slidenum">
              <a:rPr lang="zh-CN" altLang="en-US"/>
              <a:pPr>
                <a:defRPr/>
              </a:pPr>
              <a:t>2</a:t>
            </a:fld>
            <a:endParaRPr lang="zh-CN" altLang="en-US"/>
          </a:p>
        </p:txBody>
      </p:sp>
      <p:sp>
        <p:nvSpPr>
          <p:cNvPr id="5136" name="Rectangle 67"/>
          <p:cNvSpPr>
            <a:spLocks noChangeArrowheads="1"/>
          </p:cNvSpPr>
          <p:nvPr/>
        </p:nvSpPr>
        <p:spPr bwMode="auto">
          <a:xfrm>
            <a:off x="6478588" y="0"/>
            <a:ext cx="2665412" cy="287338"/>
          </a:xfrm>
          <a:prstGeom prst="rect">
            <a:avLst/>
          </a:prstGeom>
          <a:noFill/>
          <a:ln w="9525">
            <a:noFill/>
            <a:miter lim="800000"/>
            <a:headEnd/>
            <a:tailEnd/>
          </a:ln>
        </p:spPr>
        <p:txBody>
          <a:bodyPr anchor="ctr"/>
          <a:lstStyle/>
          <a:p>
            <a:r>
              <a:rPr lang="zh-CN" altLang="en-US" sz="1600" b="1" i="1">
                <a:solidFill>
                  <a:srgbClr val="0066FF"/>
                </a:solidFill>
                <a:latin typeface="微软雅黑" pitchFamily="34" charset="-122"/>
                <a:ea typeface="微软雅黑" pitchFamily="34" charset="-122"/>
              </a:rPr>
              <a:t>做受人尊重的国际一流企业</a:t>
            </a:r>
          </a:p>
        </p:txBody>
      </p:sp>
      <p:pic>
        <p:nvPicPr>
          <p:cNvPr id="1026" name="Picture 2"/>
          <p:cNvPicPr>
            <a:picLocks noChangeAspect="1" noChangeArrowheads="1"/>
          </p:cNvPicPr>
          <p:nvPr/>
        </p:nvPicPr>
        <p:blipFill>
          <a:blip r:embed="rId3"/>
          <a:srcRect/>
          <a:stretch>
            <a:fillRect/>
          </a:stretch>
        </p:blipFill>
        <p:spPr bwMode="auto">
          <a:xfrm>
            <a:off x="0" y="-18"/>
            <a:ext cx="1785918" cy="497052"/>
          </a:xfrm>
          <a:prstGeom prst="rect">
            <a:avLst/>
          </a:prstGeom>
          <a:noFill/>
          <a:ln w="9525">
            <a:noFill/>
            <a:miter lim="800000"/>
            <a:headEnd/>
            <a:tailEnd/>
          </a:ln>
          <a:effectLst/>
        </p:spPr>
      </p:pic>
      <p:pic>
        <p:nvPicPr>
          <p:cNvPr id="53" name="Picture 5" descr="美变"/>
          <p:cNvPicPr>
            <a:picLocks noChangeAspect="1"/>
          </p:cNvPicPr>
          <p:nvPr/>
        </p:nvPicPr>
        <p:blipFill>
          <a:blip r:embed="rId4">
            <a:clrChange>
              <a:clrFrom>
                <a:srgbClr val="FFFFFF"/>
              </a:clrFrom>
              <a:clrTo>
                <a:srgbClr val="FFFFFF">
                  <a:alpha val="0"/>
                </a:srgbClr>
              </a:clrTo>
            </a:clrChange>
          </a:blip>
          <a:stretch>
            <a:fillRect/>
          </a:stretch>
        </p:blipFill>
        <p:spPr>
          <a:xfrm>
            <a:off x="5508104" y="555526"/>
            <a:ext cx="1655763" cy="1484313"/>
          </a:xfrm>
          <a:prstGeom prst="rect">
            <a:avLst/>
          </a:prstGeom>
          <a:noFill/>
          <a:ln w="9525">
            <a:noFill/>
          </a:ln>
        </p:spPr>
      </p:pic>
      <p:pic>
        <p:nvPicPr>
          <p:cNvPr id="54" name="Picture 8" descr="油变"/>
          <p:cNvPicPr>
            <a:picLocks noChangeAspect="1"/>
          </p:cNvPicPr>
          <p:nvPr/>
        </p:nvPicPr>
        <p:blipFill>
          <a:blip r:embed="rId5">
            <a:clrChange>
              <a:clrFrom>
                <a:srgbClr val="FFFFFF"/>
              </a:clrFrom>
              <a:clrTo>
                <a:srgbClr val="FFFFFF">
                  <a:alpha val="0"/>
                </a:srgbClr>
              </a:clrTo>
            </a:clrChange>
          </a:blip>
          <a:stretch>
            <a:fillRect/>
          </a:stretch>
        </p:blipFill>
        <p:spPr>
          <a:xfrm>
            <a:off x="2267744" y="2859782"/>
            <a:ext cx="2232025" cy="1658938"/>
          </a:xfrm>
          <a:prstGeom prst="rect">
            <a:avLst/>
          </a:prstGeom>
          <a:noFill/>
          <a:ln w="9525">
            <a:noFill/>
          </a:ln>
        </p:spPr>
      </p:pic>
      <p:pic>
        <p:nvPicPr>
          <p:cNvPr id="55" name="Picture 6" descr="地下变"/>
          <p:cNvPicPr>
            <a:picLocks noChangeAspect="1"/>
          </p:cNvPicPr>
          <p:nvPr/>
        </p:nvPicPr>
        <p:blipFill>
          <a:blip r:embed="rId6">
            <a:clrChange>
              <a:clrFrom>
                <a:srgbClr val="FEFEFE"/>
              </a:clrFrom>
              <a:clrTo>
                <a:srgbClr val="FEFEFE">
                  <a:alpha val="0"/>
                </a:srgbClr>
              </a:clrTo>
            </a:clrChange>
          </a:blip>
          <a:stretch>
            <a:fillRect/>
          </a:stretch>
        </p:blipFill>
        <p:spPr>
          <a:xfrm>
            <a:off x="5508104" y="2787774"/>
            <a:ext cx="1725612" cy="1800225"/>
          </a:xfrm>
          <a:prstGeom prst="rect">
            <a:avLst/>
          </a:prstGeom>
          <a:noFill/>
          <a:ln w="9525">
            <a:noFill/>
          </a:ln>
        </p:spPr>
      </p:pic>
      <p:sp>
        <p:nvSpPr>
          <p:cNvPr id="56" name="Rectangle 2"/>
          <p:cNvSpPr txBox="1"/>
          <p:nvPr/>
        </p:nvSpPr>
        <p:spPr>
          <a:xfrm>
            <a:off x="2123728" y="2067694"/>
            <a:ext cx="2411412" cy="287338"/>
          </a:xfrm>
          <a:prstGeom prst="rect">
            <a:avLst/>
          </a:prstGeom>
          <a:noFill/>
          <a:ln w="9525">
            <a:noFill/>
          </a:ln>
        </p:spPr>
        <p:txBody>
          <a:bodyPr anchor="t"/>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gn="ctr">
              <a:lnSpc>
                <a:spcPct val="90000"/>
              </a:lnSpc>
              <a:spcBef>
                <a:spcPct val="20000"/>
              </a:spcBef>
            </a:pPr>
            <a:r>
              <a:rPr lang="zh-CN" altLang="en-US" sz="1400" dirty="0">
                <a:latin typeface="微软雅黑" panose="020B0503020204020204" pitchFamily="34" charset="-122"/>
                <a:ea typeface="微软雅黑" panose="020B0503020204020204" pitchFamily="34" charset="-122"/>
              </a:rPr>
              <a:t>预装式变电站（</a:t>
            </a:r>
            <a:r>
              <a:rPr lang="zh-CN" altLang="en-US" sz="1400" dirty="0" smtClean="0">
                <a:latin typeface="微软雅黑" panose="020B0503020204020204" pitchFamily="34" charset="-122"/>
                <a:ea typeface="微软雅黑" panose="020B0503020204020204" pitchFamily="34" charset="-122"/>
              </a:rPr>
              <a:t>欧式箱</a:t>
            </a:r>
            <a:r>
              <a:rPr lang="zh-CN" altLang="en-US" sz="1400" dirty="0">
                <a:latin typeface="微软雅黑" panose="020B0503020204020204" pitchFamily="34" charset="-122"/>
                <a:ea typeface="微软雅黑" panose="020B0503020204020204" pitchFamily="34" charset="-122"/>
              </a:rPr>
              <a:t>变）</a:t>
            </a:r>
          </a:p>
        </p:txBody>
      </p:sp>
      <p:sp>
        <p:nvSpPr>
          <p:cNvPr id="57" name="Rectangle 2"/>
          <p:cNvSpPr txBox="1"/>
          <p:nvPr/>
        </p:nvSpPr>
        <p:spPr>
          <a:xfrm>
            <a:off x="5220072" y="2067694"/>
            <a:ext cx="2411412" cy="287338"/>
          </a:xfrm>
          <a:prstGeom prst="rect">
            <a:avLst/>
          </a:prstGeom>
          <a:noFill/>
          <a:ln w="9525">
            <a:noFill/>
          </a:ln>
        </p:spPr>
        <p:txBody>
          <a:bodyPr anchor="t"/>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gn="ctr">
              <a:lnSpc>
                <a:spcPct val="90000"/>
              </a:lnSpc>
              <a:spcBef>
                <a:spcPct val="20000"/>
              </a:spcBef>
            </a:pPr>
            <a:r>
              <a:rPr lang="zh-CN" altLang="en-US" sz="1400" dirty="0" smtClean="0">
                <a:latin typeface="微软雅黑" panose="020B0503020204020204" pitchFamily="34" charset="-122"/>
                <a:ea typeface="微软雅黑" panose="020B0503020204020204" pitchFamily="34" charset="-122"/>
              </a:rPr>
              <a:t>组合式变压器（美式箱</a:t>
            </a:r>
            <a:r>
              <a:rPr lang="zh-CN" altLang="en-US" sz="1400" dirty="0">
                <a:latin typeface="微软雅黑" panose="020B0503020204020204" pitchFamily="34" charset="-122"/>
                <a:ea typeface="微软雅黑" panose="020B0503020204020204" pitchFamily="34" charset="-122"/>
              </a:rPr>
              <a:t>变）</a:t>
            </a:r>
          </a:p>
        </p:txBody>
      </p:sp>
      <p:sp>
        <p:nvSpPr>
          <p:cNvPr id="59" name="Text Box 197"/>
          <p:cNvSpPr txBox="1"/>
          <p:nvPr/>
        </p:nvSpPr>
        <p:spPr>
          <a:xfrm>
            <a:off x="683568" y="987574"/>
            <a:ext cx="432047" cy="3384376"/>
          </a:xfrm>
          <a:prstGeom prst="rect">
            <a:avLst/>
          </a:prstGeom>
          <a:noFill/>
          <a:ln w="9525">
            <a:noFill/>
          </a:ln>
        </p:spPr>
        <p:txBody>
          <a:bodyPr wrap="square"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5000"/>
              </a:lnSpc>
              <a:spcBef>
                <a:spcPct val="50000"/>
              </a:spcBef>
            </a:pPr>
            <a:r>
              <a:rPr lang="zh-CN" altLang="en-US" sz="2000" b="1" dirty="0">
                <a:latin typeface="微软雅黑" panose="020B0503020204020204" pitchFamily="34" charset="-122"/>
                <a:ea typeface="微软雅黑" panose="020B0503020204020204" pitchFamily="34" charset="-122"/>
              </a:rPr>
              <a:t>箱变事业部四大类产品</a:t>
            </a:r>
          </a:p>
        </p:txBody>
      </p:sp>
      <p:sp>
        <p:nvSpPr>
          <p:cNvPr id="61" name="Rectangle 2"/>
          <p:cNvSpPr txBox="1"/>
          <p:nvPr/>
        </p:nvSpPr>
        <p:spPr>
          <a:xfrm>
            <a:off x="2195736" y="4587974"/>
            <a:ext cx="2411412" cy="287338"/>
          </a:xfrm>
          <a:prstGeom prst="rect">
            <a:avLst/>
          </a:prstGeom>
          <a:noFill/>
          <a:ln w="9525">
            <a:noFill/>
          </a:ln>
        </p:spPr>
        <p:txBody>
          <a:bodyPr anchor="t"/>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gn="ctr">
              <a:lnSpc>
                <a:spcPct val="90000"/>
              </a:lnSpc>
              <a:spcBef>
                <a:spcPct val="20000"/>
              </a:spcBef>
            </a:pPr>
            <a:r>
              <a:rPr lang="zh-CN" altLang="en-US" sz="1400" dirty="0" smtClean="0">
                <a:latin typeface="微软雅黑" panose="020B0503020204020204" pitchFamily="34" charset="-122"/>
                <a:ea typeface="微软雅黑" panose="020B0503020204020204" pitchFamily="34" charset="-122"/>
              </a:rPr>
              <a:t>油浸式变压器</a:t>
            </a:r>
            <a:endParaRPr lang="zh-CN" altLang="en-US" sz="1400" dirty="0">
              <a:latin typeface="微软雅黑" panose="020B0503020204020204" pitchFamily="34" charset="-122"/>
              <a:ea typeface="微软雅黑" panose="020B0503020204020204" pitchFamily="34" charset="-122"/>
            </a:endParaRPr>
          </a:p>
        </p:txBody>
      </p:sp>
      <p:sp>
        <p:nvSpPr>
          <p:cNvPr id="62" name="Rectangle 2"/>
          <p:cNvSpPr txBox="1"/>
          <p:nvPr/>
        </p:nvSpPr>
        <p:spPr>
          <a:xfrm>
            <a:off x="5148064" y="4587974"/>
            <a:ext cx="2411412" cy="287338"/>
          </a:xfrm>
          <a:prstGeom prst="rect">
            <a:avLst/>
          </a:prstGeom>
          <a:noFill/>
          <a:ln w="9525">
            <a:noFill/>
          </a:ln>
        </p:spPr>
        <p:txBody>
          <a:bodyPr anchor="t"/>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gn="ctr">
              <a:lnSpc>
                <a:spcPct val="90000"/>
              </a:lnSpc>
              <a:spcBef>
                <a:spcPct val="20000"/>
              </a:spcBef>
            </a:pPr>
            <a:r>
              <a:rPr lang="zh-CN" altLang="en-US" sz="1400" dirty="0" smtClean="0">
                <a:latin typeface="微软雅黑" panose="020B0503020204020204" pitchFamily="34" charset="-122"/>
                <a:ea typeface="微软雅黑" panose="020B0503020204020204" pitchFamily="34" charset="-122"/>
              </a:rPr>
              <a:t>地下式变压器</a:t>
            </a:r>
            <a:endParaRPr lang="zh-CN" altLang="en-US" sz="1400" dirty="0">
              <a:latin typeface="微软雅黑" panose="020B0503020204020204" pitchFamily="34" charset="-122"/>
              <a:ea typeface="微软雅黑" panose="020B0503020204020204" pitchFamily="34" charset="-122"/>
            </a:endParaRPr>
          </a:p>
        </p:txBody>
      </p:sp>
      <p:pic>
        <p:nvPicPr>
          <p:cNvPr id="63" name="图片 62" descr="预装式变电站01.jpg"/>
          <p:cNvPicPr>
            <a:picLocks noChangeAspect="1"/>
          </p:cNvPicPr>
          <p:nvPr/>
        </p:nvPicPr>
        <p:blipFill>
          <a:blip r:embed="rId7"/>
          <a:stretch>
            <a:fillRect/>
          </a:stretch>
        </p:blipFill>
        <p:spPr>
          <a:xfrm>
            <a:off x="1835696" y="411510"/>
            <a:ext cx="2790484" cy="1656184"/>
          </a:xfrm>
          <a:prstGeom prst="rect">
            <a:avLst/>
          </a:prstGeom>
        </p:spPr>
      </p:pic>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预装式变电站</a:t>
            </a:r>
            <a:endParaRPr lang="zh-CN" altLang="en-US" b="1" dirty="0">
              <a:latin typeface="微软雅黑" pitchFamily="34" charset="-122"/>
              <a:ea typeface="微软雅黑" pitchFamily="34" charset="-122"/>
            </a:endParaRPr>
          </a:p>
        </p:txBody>
      </p:sp>
      <p:pic>
        <p:nvPicPr>
          <p:cNvPr id="9" name="Picture 10"/>
          <p:cNvPicPr>
            <a:picLocks noChangeAspect="1"/>
          </p:cNvPicPr>
          <p:nvPr/>
        </p:nvPicPr>
        <p:blipFill>
          <a:blip r:embed="rId3"/>
          <a:stretch>
            <a:fillRect/>
          </a:stretch>
        </p:blipFill>
        <p:spPr>
          <a:xfrm>
            <a:off x="611560" y="987574"/>
            <a:ext cx="2057400" cy="1495425"/>
          </a:xfrm>
          <a:prstGeom prst="rect">
            <a:avLst/>
          </a:prstGeom>
          <a:noFill/>
          <a:ln w="9525">
            <a:noFill/>
          </a:ln>
        </p:spPr>
      </p:pic>
      <p:sp>
        <p:nvSpPr>
          <p:cNvPr id="15" name="矩形 20"/>
          <p:cNvSpPr>
            <a:spLocks noChangeArrowheads="1"/>
          </p:cNvSpPr>
          <p:nvPr/>
        </p:nvSpPr>
        <p:spPr bwMode="auto">
          <a:xfrm>
            <a:off x="3059832" y="411510"/>
            <a:ext cx="5832648" cy="2677656"/>
          </a:xfrm>
          <a:prstGeom prst="rect">
            <a:avLst/>
          </a:prstGeom>
          <a:noFill/>
          <a:ln w="9525">
            <a:noFill/>
            <a:miter lim="800000"/>
            <a:headEnd/>
            <a:tailEnd/>
          </a:ln>
        </p:spPr>
        <p:txBody>
          <a:bodyPr wrap="square">
            <a:spAutoFit/>
          </a:bodyPr>
          <a:lstStyle/>
          <a:p>
            <a:pPr eaLnBrk="0" hangingPunct="0">
              <a:lnSpc>
                <a:spcPct val="150000"/>
              </a:lnSpc>
            </a:pPr>
            <a:r>
              <a:rPr lang="zh-CN" altLang="en-US" sz="1400" dirty="0" smtClean="0">
                <a:latin typeface="华文中宋" pitchFamily="2" charset="-122"/>
                <a:ea typeface="华文中宋" pitchFamily="2" charset="-122"/>
              </a:rPr>
              <a:t>      </a:t>
            </a:r>
            <a:r>
              <a:rPr lang="zh-CN" altLang="en-US" sz="1400" dirty="0" smtClean="0">
                <a:latin typeface="华文中宋" pitchFamily="2" charset="-122"/>
                <a:ea typeface="华文中宋" pitchFamily="2" charset="-122"/>
              </a:rPr>
              <a:t>产品特点：</a:t>
            </a:r>
            <a:r>
              <a:rPr lang="zh-CN" altLang="en-US" sz="1400" dirty="0" smtClean="0">
                <a:latin typeface="华文中宋" pitchFamily="2" charset="-122"/>
                <a:ea typeface="华文中宋" pitchFamily="2" charset="-122"/>
              </a:rPr>
              <a:t>功能齐全、可靠；投入少、占地少、安装简便；安全性</a:t>
            </a:r>
            <a:r>
              <a:rPr lang="zh-CN" altLang="en-US" sz="1400" dirty="0" smtClean="0">
                <a:latin typeface="华文中宋" pitchFamily="2" charset="-122"/>
                <a:ea typeface="华文中宋" pitchFamily="2" charset="-122"/>
              </a:rPr>
              <a:t>好；外壳种类丰富。</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主要技术参数：容量范围</a:t>
            </a:r>
            <a:r>
              <a:rPr lang="en-US" altLang="zh-CN" sz="1400" dirty="0" smtClean="0">
                <a:latin typeface="华文中宋" pitchFamily="2" charset="-122"/>
                <a:ea typeface="华文中宋" pitchFamily="2" charset="-122"/>
              </a:rPr>
              <a:t>30~9000kVA</a:t>
            </a:r>
            <a:r>
              <a:rPr lang="zh-CN" altLang="en-US" sz="1400" dirty="0" smtClean="0">
                <a:latin typeface="华文中宋" pitchFamily="2" charset="-122"/>
                <a:ea typeface="华文中宋" pitchFamily="2" charset="-122"/>
              </a:rPr>
              <a:t>，额定电压等级</a:t>
            </a:r>
            <a:r>
              <a:rPr lang="en-US" altLang="zh-CN" sz="1400" dirty="0" smtClean="0">
                <a:latin typeface="华文中宋" pitchFamily="2" charset="-122"/>
                <a:ea typeface="华文中宋" pitchFamily="2" charset="-122"/>
              </a:rPr>
              <a:t>10~35kV</a:t>
            </a:r>
            <a:r>
              <a:rPr lang="zh-CN" altLang="en-US" sz="1400" dirty="0" smtClean="0">
                <a:latin typeface="华文中宋" pitchFamily="2" charset="-122"/>
                <a:ea typeface="华文中宋" pitchFamily="2" charset="-122"/>
              </a:rPr>
              <a:t>，高压侧可配置真空断路器、真空负荷开关熔断器组合电器、</a:t>
            </a:r>
            <a:r>
              <a:rPr lang="en-US" altLang="zh-CN" sz="1400" dirty="0" smtClean="0">
                <a:latin typeface="华文中宋" pitchFamily="2" charset="-122"/>
                <a:ea typeface="华文中宋" pitchFamily="2" charset="-122"/>
              </a:rPr>
              <a:t>SF6</a:t>
            </a:r>
            <a:r>
              <a:rPr lang="zh-CN" altLang="en-US" sz="1400" dirty="0" smtClean="0">
                <a:latin typeface="华文中宋" pitchFamily="2" charset="-122"/>
                <a:ea typeface="华文中宋" pitchFamily="2" charset="-122"/>
              </a:rPr>
              <a:t>开关等，低压侧可配置</a:t>
            </a:r>
            <a:r>
              <a:rPr lang="en-US" altLang="zh-CN" sz="1400" dirty="0" smtClean="0">
                <a:latin typeface="华文中宋" pitchFamily="2" charset="-122"/>
                <a:ea typeface="华文中宋" pitchFamily="2" charset="-122"/>
              </a:rPr>
              <a:t>GGL</a:t>
            </a:r>
            <a:r>
              <a:rPr lang="zh-CN" altLang="en-US" sz="1400" dirty="0" smtClean="0">
                <a:latin typeface="华文中宋" pitchFamily="2" charset="-122"/>
                <a:ea typeface="华文中宋" pitchFamily="2" charset="-122"/>
              </a:rPr>
              <a:t>、</a:t>
            </a:r>
            <a:r>
              <a:rPr lang="en-US" altLang="zh-CN" sz="1400" dirty="0" smtClean="0">
                <a:latin typeface="华文中宋" pitchFamily="2" charset="-122"/>
                <a:ea typeface="华文中宋" pitchFamily="2" charset="-122"/>
              </a:rPr>
              <a:t>GGD</a:t>
            </a:r>
            <a:r>
              <a:rPr lang="zh-CN" altLang="en-US" sz="1400" dirty="0" smtClean="0">
                <a:latin typeface="华文中宋" pitchFamily="2" charset="-122"/>
                <a:ea typeface="华文中宋" pitchFamily="2" charset="-122"/>
              </a:rPr>
              <a:t>、</a:t>
            </a:r>
            <a:r>
              <a:rPr lang="en-US" altLang="zh-CN" sz="1400" dirty="0" smtClean="0">
                <a:latin typeface="华文中宋" pitchFamily="2" charset="-122"/>
                <a:ea typeface="华文中宋" pitchFamily="2" charset="-122"/>
              </a:rPr>
              <a:t>GCS</a:t>
            </a:r>
            <a:r>
              <a:rPr lang="zh-CN" altLang="en-US" sz="1400" dirty="0" smtClean="0">
                <a:latin typeface="华文中宋" pitchFamily="2" charset="-122"/>
                <a:ea typeface="华文中宋" pitchFamily="2" charset="-122"/>
              </a:rPr>
              <a:t>、</a:t>
            </a:r>
            <a:r>
              <a:rPr lang="en-US" altLang="zh-CN" sz="1400" dirty="0" smtClean="0">
                <a:latin typeface="华文中宋" pitchFamily="2" charset="-122"/>
                <a:ea typeface="华文中宋" pitchFamily="2" charset="-122"/>
              </a:rPr>
              <a:t>MNS</a:t>
            </a:r>
            <a:r>
              <a:rPr lang="zh-CN" altLang="en-US" sz="1400" dirty="0" smtClean="0">
                <a:latin typeface="华文中宋" pitchFamily="2" charset="-122"/>
                <a:ea typeface="华文中宋" pitchFamily="2" charset="-122"/>
              </a:rPr>
              <a:t>等柜型</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主要使用领域：</a:t>
            </a:r>
            <a:r>
              <a:rPr lang="zh-CN" altLang="en-US" sz="1400" dirty="0" smtClean="0">
                <a:latin typeface="华文中宋" pitchFamily="2" charset="-122"/>
                <a:ea typeface="华文中宋" pitchFamily="2" charset="-122"/>
              </a:rPr>
              <a:t>工业园区、居民小区、商业中心、公共场所、机场、码头、地铁、宾馆、学校、医院及流动性强的建设施工工地、矿山、油田、风力发电、光伏发电</a:t>
            </a:r>
            <a:r>
              <a:rPr lang="zh-CN" altLang="en-US" sz="1400" dirty="0" smtClean="0">
                <a:latin typeface="华文中宋" pitchFamily="2" charset="-122"/>
                <a:ea typeface="华文中宋" pitchFamily="2" charset="-122"/>
              </a:rPr>
              <a:t>等。</a:t>
            </a:r>
            <a:endParaRPr lang="en-US" altLang="zh-CN" sz="1400" dirty="0" smtClean="0">
              <a:latin typeface="华文中宋" pitchFamily="2" charset="-122"/>
              <a:ea typeface="华文中宋" pitchFamily="2" charset="-122"/>
            </a:endParaRPr>
          </a:p>
        </p:txBody>
      </p:sp>
      <p:sp>
        <p:nvSpPr>
          <p:cNvPr id="20" name="TextBox 29"/>
          <p:cNvSpPr txBox="1">
            <a:spLocks noChangeArrowheads="1"/>
          </p:cNvSpPr>
          <p:nvPr/>
        </p:nvSpPr>
        <p:spPr bwMode="auto">
          <a:xfrm>
            <a:off x="1763688" y="4659982"/>
            <a:ext cx="954107" cy="276999"/>
          </a:xfrm>
          <a:prstGeom prst="rect">
            <a:avLst/>
          </a:prstGeom>
          <a:noFill/>
          <a:ln w="9525">
            <a:noFill/>
            <a:miter lim="800000"/>
            <a:headEnd/>
            <a:tailEnd/>
          </a:ln>
        </p:spPr>
        <p:txBody>
          <a:bodyPr wrap="none">
            <a:spAutoFit/>
          </a:bodyPr>
          <a:lstStyle/>
          <a:p>
            <a:r>
              <a:rPr lang="zh-CN" altLang="en-US" sz="1200" b="1" dirty="0" smtClean="0">
                <a:latin typeface="华文中宋" pitchFamily="2" charset="-122"/>
                <a:ea typeface="华文中宋" pitchFamily="2" charset="-122"/>
              </a:rPr>
              <a:t>复合板</a:t>
            </a:r>
            <a:r>
              <a:rPr lang="zh-CN" altLang="en-US" sz="1200" b="1" dirty="0">
                <a:latin typeface="华文中宋" pitchFamily="2" charset="-122"/>
                <a:ea typeface="华文中宋" pitchFamily="2" charset="-122"/>
              </a:rPr>
              <a:t>外壳</a:t>
            </a:r>
            <a:endParaRPr lang="zh-CN" altLang="en-US" sz="1200" dirty="0">
              <a:latin typeface="华文中宋" pitchFamily="2" charset="-122"/>
              <a:ea typeface="华文中宋" pitchFamily="2" charset="-122"/>
            </a:endParaRPr>
          </a:p>
        </p:txBody>
      </p:sp>
      <p:sp>
        <p:nvSpPr>
          <p:cNvPr id="21" name="TextBox 29"/>
          <p:cNvSpPr txBox="1">
            <a:spLocks noChangeArrowheads="1"/>
          </p:cNvSpPr>
          <p:nvPr/>
        </p:nvSpPr>
        <p:spPr bwMode="auto">
          <a:xfrm>
            <a:off x="3851920" y="4659982"/>
            <a:ext cx="800219" cy="276999"/>
          </a:xfrm>
          <a:prstGeom prst="rect">
            <a:avLst/>
          </a:prstGeom>
          <a:noFill/>
          <a:ln w="9525">
            <a:noFill/>
            <a:miter lim="800000"/>
            <a:headEnd/>
            <a:tailEnd/>
          </a:ln>
        </p:spPr>
        <p:txBody>
          <a:bodyPr wrap="none">
            <a:spAutoFit/>
          </a:bodyPr>
          <a:lstStyle/>
          <a:p>
            <a:r>
              <a:rPr lang="zh-CN" altLang="en-US" sz="1200" b="1" dirty="0" smtClean="0">
                <a:latin typeface="华文中宋" pitchFamily="2" charset="-122"/>
                <a:ea typeface="华文中宋" pitchFamily="2" charset="-122"/>
              </a:rPr>
              <a:t>钢板外壳</a:t>
            </a:r>
            <a:endParaRPr lang="zh-CN" altLang="en-US" sz="1200" dirty="0">
              <a:latin typeface="华文中宋" pitchFamily="2" charset="-122"/>
              <a:ea typeface="华文中宋" pitchFamily="2" charset="-122"/>
            </a:endParaRPr>
          </a:p>
        </p:txBody>
      </p:sp>
      <p:sp>
        <p:nvSpPr>
          <p:cNvPr id="22" name="TextBox 29"/>
          <p:cNvSpPr txBox="1">
            <a:spLocks noChangeArrowheads="1"/>
          </p:cNvSpPr>
          <p:nvPr/>
        </p:nvSpPr>
        <p:spPr bwMode="auto">
          <a:xfrm>
            <a:off x="5796136" y="4659982"/>
            <a:ext cx="954107" cy="276999"/>
          </a:xfrm>
          <a:prstGeom prst="rect">
            <a:avLst/>
          </a:prstGeom>
          <a:noFill/>
          <a:ln w="9525">
            <a:noFill/>
            <a:miter lim="800000"/>
            <a:headEnd/>
            <a:tailEnd/>
          </a:ln>
        </p:spPr>
        <p:txBody>
          <a:bodyPr wrap="none">
            <a:spAutoFit/>
          </a:bodyPr>
          <a:lstStyle/>
          <a:p>
            <a:r>
              <a:rPr lang="zh-CN" altLang="en-US" sz="1200" b="1" dirty="0" smtClean="0">
                <a:latin typeface="华文中宋" pitchFamily="2" charset="-122"/>
                <a:ea typeface="华文中宋" pitchFamily="2" charset="-122"/>
              </a:rPr>
              <a:t>集装箱外壳</a:t>
            </a:r>
            <a:endParaRPr lang="zh-CN" altLang="en-US" sz="1200" dirty="0">
              <a:latin typeface="华文中宋" pitchFamily="2" charset="-122"/>
              <a:ea typeface="华文中宋" pitchFamily="2" charset="-122"/>
            </a:endParaRPr>
          </a:p>
        </p:txBody>
      </p:sp>
      <p:sp>
        <p:nvSpPr>
          <p:cNvPr id="23" name="TextBox 29"/>
          <p:cNvSpPr txBox="1">
            <a:spLocks noChangeArrowheads="1"/>
          </p:cNvSpPr>
          <p:nvPr/>
        </p:nvSpPr>
        <p:spPr bwMode="auto">
          <a:xfrm>
            <a:off x="7812360" y="4659982"/>
            <a:ext cx="840295" cy="276999"/>
          </a:xfrm>
          <a:prstGeom prst="rect">
            <a:avLst/>
          </a:prstGeom>
          <a:noFill/>
          <a:ln w="9525">
            <a:noFill/>
            <a:miter lim="800000"/>
            <a:headEnd/>
            <a:tailEnd/>
          </a:ln>
        </p:spPr>
        <p:txBody>
          <a:bodyPr wrap="none">
            <a:spAutoFit/>
          </a:bodyPr>
          <a:lstStyle/>
          <a:p>
            <a:r>
              <a:rPr lang="en-US" altLang="zh-CN" sz="1200" b="1" dirty="0" smtClean="0">
                <a:latin typeface="华文中宋" pitchFamily="2" charset="-122"/>
                <a:ea typeface="华文中宋" pitchFamily="2" charset="-122"/>
              </a:rPr>
              <a:t>GRC</a:t>
            </a:r>
            <a:r>
              <a:rPr lang="zh-CN" altLang="en-US" sz="1200" b="1" dirty="0" smtClean="0">
                <a:latin typeface="华文中宋" pitchFamily="2" charset="-122"/>
                <a:ea typeface="华文中宋" pitchFamily="2" charset="-122"/>
              </a:rPr>
              <a:t>外壳</a:t>
            </a:r>
            <a:endParaRPr lang="zh-CN" altLang="en-US" sz="1200" dirty="0">
              <a:latin typeface="华文中宋" pitchFamily="2" charset="-122"/>
              <a:ea typeface="华文中宋" pitchFamily="2" charset="-122"/>
            </a:endParaRPr>
          </a:p>
        </p:txBody>
      </p:sp>
      <p:pic>
        <p:nvPicPr>
          <p:cNvPr id="24" name="图片 23" descr="预装式变电站01.jpg"/>
          <p:cNvPicPr>
            <a:picLocks noChangeAspect="1"/>
          </p:cNvPicPr>
          <p:nvPr/>
        </p:nvPicPr>
        <p:blipFill>
          <a:blip r:embed="rId4"/>
          <a:stretch>
            <a:fillRect/>
          </a:stretch>
        </p:blipFill>
        <p:spPr>
          <a:xfrm>
            <a:off x="1187624" y="3291830"/>
            <a:ext cx="1872207" cy="1358104"/>
          </a:xfrm>
          <a:prstGeom prst="rect">
            <a:avLst/>
          </a:prstGeom>
        </p:spPr>
      </p:pic>
      <p:pic>
        <p:nvPicPr>
          <p:cNvPr id="25" name="图片 24" descr="GRC外壳.jpg"/>
          <p:cNvPicPr>
            <a:picLocks noChangeAspect="1"/>
          </p:cNvPicPr>
          <p:nvPr/>
        </p:nvPicPr>
        <p:blipFill>
          <a:blip r:embed="rId5"/>
          <a:stretch>
            <a:fillRect/>
          </a:stretch>
        </p:blipFill>
        <p:spPr>
          <a:xfrm>
            <a:off x="7236296" y="3291830"/>
            <a:ext cx="1728192" cy="1359726"/>
          </a:xfrm>
          <a:prstGeom prst="rect">
            <a:avLst/>
          </a:prstGeom>
        </p:spPr>
      </p:pic>
      <p:pic>
        <p:nvPicPr>
          <p:cNvPr id="27" name="图片 26" descr="钢板外壳.jpg"/>
          <p:cNvPicPr>
            <a:picLocks noChangeAspect="1"/>
          </p:cNvPicPr>
          <p:nvPr/>
        </p:nvPicPr>
        <p:blipFill>
          <a:blip r:embed="rId6"/>
          <a:stretch>
            <a:fillRect/>
          </a:stretch>
        </p:blipFill>
        <p:spPr>
          <a:xfrm>
            <a:off x="3275856" y="3291830"/>
            <a:ext cx="1800201" cy="1383660"/>
          </a:xfrm>
          <a:prstGeom prst="rect">
            <a:avLst/>
          </a:prstGeom>
        </p:spPr>
      </p:pic>
      <p:pic>
        <p:nvPicPr>
          <p:cNvPr id="16" name="图片 16"/>
          <p:cNvPicPr>
            <a:picLocks noChangeAspect="1"/>
          </p:cNvPicPr>
          <p:nvPr/>
        </p:nvPicPr>
        <p:blipFill>
          <a:blip r:embed="rId7"/>
          <a:srcRect/>
          <a:stretch>
            <a:fillRect/>
          </a:stretch>
        </p:blipFill>
        <p:spPr bwMode="auto">
          <a:xfrm>
            <a:off x="5220072" y="3291830"/>
            <a:ext cx="1872208" cy="1375542"/>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组合式变压器</a:t>
            </a:r>
            <a:endParaRPr lang="zh-CN" altLang="en-US" b="1" dirty="0">
              <a:latin typeface="微软雅黑" pitchFamily="34" charset="-122"/>
              <a:ea typeface="微软雅黑" pitchFamily="34" charset="-122"/>
            </a:endParaRPr>
          </a:p>
        </p:txBody>
      </p:sp>
      <p:sp>
        <p:nvSpPr>
          <p:cNvPr id="15" name="矩形 20"/>
          <p:cNvSpPr>
            <a:spLocks noChangeArrowheads="1"/>
          </p:cNvSpPr>
          <p:nvPr/>
        </p:nvSpPr>
        <p:spPr bwMode="auto">
          <a:xfrm>
            <a:off x="3059832" y="411510"/>
            <a:ext cx="5832648" cy="2677656"/>
          </a:xfrm>
          <a:prstGeom prst="rect">
            <a:avLst/>
          </a:prstGeom>
          <a:noFill/>
          <a:ln w="9525">
            <a:noFill/>
            <a:miter lim="800000"/>
            <a:headEnd/>
            <a:tailEnd/>
          </a:ln>
        </p:spPr>
        <p:txBody>
          <a:bodyPr wrap="square">
            <a:spAutoFit/>
          </a:bodyPr>
          <a:lstStyle/>
          <a:p>
            <a:pPr eaLnBrk="0" hangingPunct="0">
              <a:lnSpc>
                <a:spcPct val="150000"/>
              </a:lnSpc>
            </a:pPr>
            <a:r>
              <a:rPr lang="zh-CN" altLang="en-US" sz="1400" dirty="0" smtClean="0">
                <a:latin typeface="华文中宋" pitchFamily="2" charset="-122"/>
                <a:ea typeface="华文中宋" pitchFamily="2" charset="-122"/>
              </a:rPr>
              <a:t>      </a:t>
            </a:r>
            <a:r>
              <a:rPr lang="zh-CN" altLang="en-US" sz="1400" dirty="0" smtClean="0">
                <a:latin typeface="华文中宋" pitchFamily="2" charset="-122"/>
                <a:ea typeface="华文中宋" pitchFamily="2" charset="-122"/>
              </a:rPr>
              <a:t>产品</a:t>
            </a:r>
            <a:r>
              <a:rPr lang="zh-CN" altLang="en-US" sz="1400" dirty="0" smtClean="0">
                <a:latin typeface="华文中宋" pitchFamily="2" charset="-122"/>
                <a:ea typeface="华文中宋" pitchFamily="2" charset="-122"/>
              </a:rPr>
              <a:t>特点：功能齐全、可靠；投入少、占地少、安装简便、见效快；安全性好；维护简单；防护等级高、耐候性好。</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主要技术参数</a:t>
            </a:r>
            <a:r>
              <a:rPr lang="zh-CN" altLang="en-US" sz="1400" dirty="0" smtClean="0">
                <a:latin typeface="华文中宋" pitchFamily="2" charset="-122"/>
                <a:ea typeface="华文中宋" pitchFamily="2" charset="-122"/>
              </a:rPr>
              <a:t>：容量范围</a:t>
            </a:r>
            <a:r>
              <a:rPr lang="en-US" altLang="zh-CN" sz="1400" dirty="0" smtClean="0">
                <a:latin typeface="华文中宋" pitchFamily="2" charset="-122"/>
                <a:ea typeface="华文中宋" pitchFamily="2" charset="-122"/>
              </a:rPr>
              <a:t>30~3150kVA</a:t>
            </a:r>
            <a:r>
              <a:rPr lang="zh-CN" altLang="en-US" sz="1400" dirty="0" smtClean="0">
                <a:latin typeface="华文中宋" pitchFamily="2" charset="-122"/>
                <a:ea typeface="华文中宋" pitchFamily="2" charset="-122"/>
              </a:rPr>
              <a:t>，额定电压等级</a:t>
            </a:r>
            <a:r>
              <a:rPr lang="en-US" altLang="zh-CN" sz="1400" dirty="0" smtClean="0">
                <a:latin typeface="华文中宋" pitchFamily="2" charset="-122"/>
                <a:ea typeface="华文中宋" pitchFamily="2" charset="-122"/>
              </a:rPr>
              <a:t>6~35kV</a:t>
            </a:r>
            <a:r>
              <a:rPr lang="zh-CN" altLang="en-US" sz="1400" dirty="0" smtClean="0">
                <a:latin typeface="华文中宋" pitchFamily="2" charset="-122"/>
                <a:ea typeface="华文中宋" pitchFamily="2" charset="-122"/>
              </a:rPr>
              <a:t>，可根据客户方案要求灵活配套低压柜。变压器为</a:t>
            </a:r>
            <a:r>
              <a:rPr lang="en-US" altLang="zh-CN" sz="1400" dirty="0" smtClean="0">
                <a:latin typeface="华文中宋" pitchFamily="2" charset="-122"/>
                <a:ea typeface="华文中宋" pitchFamily="2" charset="-122"/>
              </a:rPr>
              <a:t>11</a:t>
            </a:r>
            <a:r>
              <a:rPr lang="zh-CN" altLang="en-US" sz="1400" dirty="0" smtClean="0">
                <a:latin typeface="华文中宋" pitchFamily="2" charset="-122"/>
                <a:ea typeface="华文中宋" pitchFamily="2" charset="-122"/>
              </a:rPr>
              <a:t>、</a:t>
            </a:r>
            <a:r>
              <a:rPr lang="en-US" altLang="zh-CN" sz="1400" dirty="0" smtClean="0">
                <a:latin typeface="华文中宋" pitchFamily="2" charset="-122"/>
                <a:ea typeface="华文中宋" pitchFamily="2" charset="-122"/>
              </a:rPr>
              <a:t>15</a:t>
            </a:r>
            <a:r>
              <a:rPr lang="zh-CN" altLang="en-US" sz="1400" dirty="0" smtClean="0">
                <a:latin typeface="华文中宋" pitchFamily="2" charset="-122"/>
                <a:ea typeface="华文中宋" pitchFamily="2" charset="-122"/>
              </a:rPr>
              <a:t>系列。结构上分为品字型、目字型、</a:t>
            </a:r>
            <a:r>
              <a:rPr lang="en-US" altLang="zh-CN" sz="1400" dirty="0" smtClean="0">
                <a:latin typeface="华文中宋" pitchFamily="2" charset="-122"/>
                <a:ea typeface="华文中宋" pitchFamily="2" charset="-122"/>
              </a:rPr>
              <a:t>L</a:t>
            </a:r>
            <a:r>
              <a:rPr lang="zh-CN" altLang="en-US" sz="1400" dirty="0" smtClean="0">
                <a:latin typeface="华文中宋" pitchFamily="2" charset="-122"/>
                <a:ea typeface="华文中宋" pitchFamily="2" charset="-122"/>
              </a:rPr>
              <a:t>型、分体式等，可实现终端、环网及双电源供电方式和实现高压计量、缺相保护等功能</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主要使用领域：</a:t>
            </a:r>
            <a:r>
              <a:rPr lang="zh-CN" altLang="en-US" sz="1400" dirty="0" smtClean="0">
                <a:latin typeface="华文中宋" pitchFamily="2" charset="-122"/>
                <a:ea typeface="华文中宋" pitchFamily="2" charset="-122"/>
              </a:rPr>
              <a:t>工业园区、居民小区、商业中心、高层建筑、风力发电、光伏发电</a:t>
            </a:r>
            <a:r>
              <a:rPr lang="zh-CN" altLang="en-US" sz="1400" dirty="0" smtClean="0">
                <a:latin typeface="华文中宋" pitchFamily="2" charset="-122"/>
                <a:ea typeface="华文中宋" pitchFamily="2" charset="-122"/>
              </a:rPr>
              <a:t>等。</a:t>
            </a:r>
            <a:endParaRPr lang="en-US" altLang="zh-CN" sz="1400" dirty="0" smtClean="0">
              <a:latin typeface="华文中宋" pitchFamily="2" charset="-122"/>
              <a:ea typeface="华文中宋" pitchFamily="2" charset="-122"/>
            </a:endParaRPr>
          </a:p>
        </p:txBody>
      </p:sp>
      <p:pic>
        <p:nvPicPr>
          <p:cNvPr id="17" name="Picture 2"/>
          <p:cNvPicPr>
            <a:picLocks noChangeAspect="1" noChangeArrowheads="1"/>
          </p:cNvPicPr>
          <p:nvPr/>
        </p:nvPicPr>
        <p:blipFill>
          <a:blip r:embed="rId3"/>
          <a:srcRect/>
          <a:stretch>
            <a:fillRect/>
          </a:stretch>
        </p:blipFill>
        <p:spPr bwMode="auto">
          <a:xfrm>
            <a:off x="611560" y="1059582"/>
            <a:ext cx="2016224" cy="1609924"/>
          </a:xfrm>
          <a:prstGeom prst="rect">
            <a:avLst/>
          </a:prstGeom>
          <a:noFill/>
          <a:ln w="9525">
            <a:noFill/>
            <a:miter lim="800000"/>
            <a:headEnd/>
            <a:tailEnd/>
          </a:ln>
          <a:effectLst>
            <a:outerShdw dist="139700" dir="2700000" algn="ctr" rotWithShape="0">
              <a:srgbClr val="333333">
                <a:alpha val="59998"/>
              </a:srgbClr>
            </a:outerShdw>
          </a:effectLst>
        </p:spPr>
      </p:pic>
    </p:spTree>
  </p:cSld>
  <p:clrMapOvr>
    <a:masterClrMapping/>
  </p:clrMapOvr>
  <p:transition>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油浸式变压器</a:t>
            </a:r>
            <a:endParaRPr lang="zh-CN" altLang="en-US" b="1" dirty="0">
              <a:latin typeface="微软雅黑" pitchFamily="34" charset="-122"/>
              <a:ea typeface="微软雅黑" pitchFamily="34" charset="-122"/>
            </a:endParaRPr>
          </a:p>
        </p:txBody>
      </p:sp>
      <p:sp>
        <p:nvSpPr>
          <p:cNvPr id="15" name="矩形 20"/>
          <p:cNvSpPr>
            <a:spLocks noChangeArrowheads="1"/>
          </p:cNvSpPr>
          <p:nvPr/>
        </p:nvSpPr>
        <p:spPr bwMode="auto">
          <a:xfrm>
            <a:off x="3059832" y="411510"/>
            <a:ext cx="5832648" cy="2677656"/>
          </a:xfrm>
          <a:prstGeom prst="rect">
            <a:avLst/>
          </a:prstGeom>
          <a:noFill/>
          <a:ln w="9525">
            <a:noFill/>
            <a:miter lim="800000"/>
            <a:headEnd/>
            <a:tailEnd/>
          </a:ln>
        </p:spPr>
        <p:txBody>
          <a:bodyPr wrap="square">
            <a:spAutoFit/>
          </a:bodyPr>
          <a:lstStyle/>
          <a:p>
            <a:pPr eaLnBrk="0" hangingPunct="0">
              <a:lnSpc>
                <a:spcPct val="150000"/>
              </a:lnSpc>
            </a:pPr>
            <a:r>
              <a:rPr lang="zh-CN" altLang="en-US" sz="1400" dirty="0" smtClean="0">
                <a:latin typeface="华文中宋" pitchFamily="2" charset="-122"/>
                <a:ea typeface="华文中宋" pitchFamily="2" charset="-122"/>
              </a:rPr>
              <a:t>      产品特点：</a:t>
            </a:r>
            <a:r>
              <a:rPr lang="zh-CN" altLang="en-US" sz="1400" dirty="0" smtClean="0">
                <a:latin typeface="华文中宋" pitchFamily="2" charset="-122"/>
                <a:ea typeface="华文中宋" pitchFamily="2" charset="-122"/>
              </a:rPr>
              <a:t>产品系列</a:t>
            </a:r>
            <a:r>
              <a:rPr lang="zh-CN" altLang="en-US" sz="1400" dirty="0" smtClean="0">
                <a:latin typeface="华文中宋" pitchFamily="2" charset="-122"/>
                <a:ea typeface="华文中宋" pitchFamily="2" charset="-122"/>
              </a:rPr>
              <a:t>丰富（具有叠铁心</a:t>
            </a:r>
            <a:r>
              <a:rPr lang="en-US" altLang="zh-CN" sz="1400" dirty="0" smtClean="0">
                <a:latin typeface="华文中宋" pitchFamily="2" charset="-122"/>
                <a:ea typeface="华文中宋" pitchFamily="2" charset="-122"/>
              </a:rPr>
              <a:t>11</a:t>
            </a:r>
            <a:r>
              <a:rPr lang="zh-CN" altLang="en-US" sz="1400" dirty="0" smtClean="0">
                <a:latin typeface="华文中宋" pitchFamily="2" charset="-122"/>
                <a:ea typeface="华文中宋" pitchFamily="2" charset="-122"/>
              </a:rPr>
              <a:t>系列和非</a:t>
            </a:r>
            <a:r>
              <a:rPr lang="zh-CN" altLang="en-US" sz="1400" dirty="0" smtClean="0">
                <a:latin typeface="华文中宋" pitchFamily="2" charset="-122"/>
                <a:ea typeface="华文中宋" pitchFamily="2" charset="-122"/>
              </a:rPr>
              <a:t>晶合金</a:t>
            </a:r>
            <a:r>
              <a:rPr lang="en-US" altLang="zh-CN" sz="1400" dirty="0" smtClean="0">
                <a:latin typeface="华文中宋" pitchFamily="2" charset="-122"/>
                <a:ea typeface="华文中宋" pitchFamily="2" charset="-122"/>
              </a:rPr>
              <a:t>15</a:t>
            </a:r>
            <a:r>
              <a:rPr lang="zh-CN" altLang="en-US" sz="1400" dirty="0" smtClean="0">
                <a:latin typeface="华文中宋" pitchFamily="2" charset="-122"/>
                <a:ea typeface="华文中宋" pitchFamily="2" charset="-122"/>
              </a:rPr>
              <a:t>系列 </a:t>
            </a:r>
            <a:r>
              <a:rPr lang="zh-CN" altLang="en-US" sz="1400" dirty="0" smtClean="0">
                <a:latin typeface="华文中宋" pitchFamily="2" charset="-122"/>
                <a:ea typeface="华文中宋" pitchFamily="2" charset="-122"/>
              </a:rPr>
              <a:t>）</a:t>
            </a:r>
            <a:r>
              <a:rPr lang="zh-CN" altLang="en-US" sz="1400" dirty="0" smtClean="0">
                <a:latin typeface="华文中宋" pitchFamily="2" charset="-122"/>
                <a:ea typeface="华文中宋" pitchFamily="2" charset="-122"/>
              </a:rPr>
              <a:t>；</a:t>
            </a:r>
            <a:r>
              <a:rPr lang="zh-CN" altLang="en-US" sz="1400" dirty="0" smtClean="0">
                <a:latin typeface="华文中宋" pitchFamily="2" charset="-122"/>
                <a:ea typeface="华文中宋" pitchFamily="2" charset="-122"/>
              </a:rPr>
              <a:t>抗短路能力强；无渗漏；绝缘强度高；占地小、安装维护简便；低噪环保。</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主要技术参数：容量范围</a:t>
            </a:r>
            <a:r>
              <a:rPr lang="en-US" altLang="zh-CN" sz="1400" dirty="0" smtClean="0">
                <a:latin typeface="华文中宋" pitchFamily="2" charset="-122"/>
                <a:ea typeface="华文中宋" pitchFamily="2" charset="-122"/>
              </a:rPr>
              <a:t>30~8000kVA</a:t>
            </a:r>
            <a:r>
              <a:rPr lang="zh-CN" altLang="en-US" sz="1400" dirty="0" smtClean="0">
                <a:latin typeface="华文中宋" pitchFamily="2" charset="-122"/>
                <a:ea typeface="华文中宋" pitchFamily="2" charset="-122"/>
              </a:rPr>
              <a:t>，额定电压等级</a:t>
            </a:r>
            <a:r>
              <a:rPr lang="en-US" altLang="zh-CN" sz="1400" dirty="0" smtClean="0">
                <a:latin typeface="华文中宋" pitchFamily="2" charset="-122"/>
                <a:ea typeface="华文中宋" pitchFamily="2" charset="-122"/>
              </a:rPr>
              <a:t>10~35kV</a:t>
            </a:r>
            <a:r>
              <a:rPr lang="zh-CN" altLang="en-US" sz="1400" dirty="0" smtClean="0">
                <a:latin typeface="华文中宋" pitchFamily="2" charset="-122"/>
                <a:ea typeface="华文中宋" pitchFamily="2" charset="-122"/>
              </a:rPr>
              <a:t>，采用全密封结构</a:t>
            </a:r>
            <a:r>
              <a:rPr lang="zh-CN" altLang="en-US" sz="1400" dirty="0" smtClean="0">
                <a:latin typeface="华文中宋" pitchFamily="2" charset="-122"/>
                <a:ea typeface="华文中宋" pitchFamily="2" charset="-122"/>
              </a:rPr>
              <a:t>。用非晶合金材料制成的铁心，</a:t>
            </a:r>
            <a:r>
              <a:rPr lang="zh-CN" altLang="en-US" sz="1400" dirty="0" smtClean="0">
                <a:latin typeface="华文中宋" pitchFamily="2" charset="-122"/>
                <a:ea typeface="华文中宋" pitchFamily="2" charset="-122"/>
              </a:rPr>
              <a:t>空载损耗及空载电流很小，可大大降低运行费用，节能效果好</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主要使用领域：工业园区</a:t>
            </a:r>
            <a:r>
              <a:rPr lang="zh-CN" altLang="en-US" sz="1400" dirty="0" smtClean="0">
                <a:latin typeface="华文中宋" pitchFamily="2" charset="-122"/>
                <a:ea typeface="华文中宋" pitchFamily="2" charset="-122"/>
              </a:rPr>
              <a:t>、居民小区、流动性施工工地、城乡电网改造</a:t>
            </a:r>
            <a:r>
              <a:rPr lang="zh-CN" altLang="en-US" sz="1400" dirty="0" smtClean="0">
                <a:latin typeface="华文中宋" pitchFamily="2" charset="-122"/>
                <a:ea typeface="华文中宋" pitchFamily="2" charset="-122"/>
              </a:rPr>
              <a:t>等。</a:t>
            </a:r>
            <a:endParaRPr lang="en-US" altLang="zh-CN" sz="1400" dirty="0" smtClean="0">
              <a:latin typeface="华文中宋" pitchFamily="2" charset="-122"/>
              <a:ea typeface="华文中宋" pitchFamily="2" charset="-122"/>
            </a:endParaRPr>
          </a:p>
        </p:txBody>
      </p:sp>
      <p:pic>
        <p:nvPicPr>
          <p:cNvPr id="16" name="Picture 8" descr="油变"/>
          <p:cNvPicPr>
            <a:picLocks noChangeAspect="1"/>
          </p:cNvPicPr>
          <p:nvPr/>
        </p:nvPicPr>
        <p:blipFill>
          <a:blip r:embed="rId3">
            <a:clrChange>
              <a:clrFrom>
                <a:srgbClr val="FFFFFF"/>
              </a:clrFrom>
              <a:clrTo>
                <a:srgbClr val="FFFFFF">
                  <a:alpha val="0"/>
                </a:srgbClr>
              </a:clrTo>
            </a:clrChange>
          </a:blip>
          <a:stretch>
            <a:fillRect/>
          </a:stretch>
        </p:blipFill>
        <p:spPr>
          <a:xfrm>
            <a:off x="539552" y="987574"/>
            <a:ext cx="2232025" cy="1658938"/>
          </a:xfrm>
          <a:prstGeom prst="rect">
            <a:avLst/>
          </a:prstGeom>
          <a:noFill/>
          <a:ln w="9525">
            <a:noFill/>
          </a:ln>
        </p:spPr>
      </p:pic>
    </p:spTree>
  </p:cSld>
  <p:clrMapOvr>
    <a:masterClrMapping/>
  </p:clrMapOvr>
  <p:transition>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地下式变压器</a:t>
            </a:r>
            <a:endParaRPr lang="zh-CN" altLang="en-US" b="1" dirty="0">
              <a:latin typeface="微软雅黑" pitchFamily="34" charset="-122"/>
              <a:ea typeface="微软雅黑" pitchFamily="34" charset="-122"/>
            </a:endParaRPr>
          </a:p>
        </p:txBody>
      </p:sp>
      <p:sp>
        <p:nvSpPr>
          <p:cNvPr id="15" name="矩形 20"/>
          <p:cNvSpPr>
            <a:spLocks noChangeArrowheads="1"/>
          </p:cNvSpPr>
          <p:nvPr/>
        </p:nvSpPr>
        <p:spPr bwMode="auto">
          <a:xfrm>
            <a:off x="3059832" y="411510"/>
            <a:ext cx="5832648" cy="3000821"/>
          </a:xfrm>
          <a:prstGeom prst="rect">
            <a:avLst/>
          </a:prstGeom>
          <a:noFill/>
          <a:ln w="9525">
            <a:noFill/>
            <a:miter lim="800000"/>
            <a:headEnd/>
            <a:tailEnd/>
          </a:ln>
        </p:spPr>
        <p:txBody>
          <a:bodyPr wrap="square">
            <a:spAutoFit/>
          </a:bodyPr>
          <a:lstStyle/>
          <a:p>
            <a:pPr eaLnBrk="0" hangingPunct="0">
              <a:lnSpc>
                <a:spcPct val="150000"/>
              </a:lnSpc>
            </a:pPr>
            <a:r>
              <a:rPr lang="zh-CN" altLang="en-US" sz="1400" dirty="0" smtClean="0">
                <a:latin typeface="华文中宋" pitchFamily="2" charset="-122"/>
                <a:ea typeface="华文中宋" pitchFamily="2" charset="-122"/>
              </a:rPr>
              <a:t>      产品特点</a:t>
            </a:r>
            <a:r>
              <a:rPr lang="zh-CN" altLang="en-US" sz="1400" dirty="0" smtClean="0">
                <a:latin typeface="华文中宋" pitchFamily="2" charset="-122"/>
                <a:ea typeface="华文中宋" pitchFamily="2" charset="-122"/>
              </a:rPr>
              <a:t>：</a:t>
            </a:r>
            <a:r>
              <a:rPr lang="zh-CN" altLang="en-US" sz="1400" dirty="0" smtClean="0">
                <a:latin typeface="华文中宋" pitchFamily="2" charset="-122"/>
                <a:ea typeface="华文中宋" pitchFamily="2" charset="-122"/>
              </a:rPr>
              <a:t>地下式变压器是一种将变压器及相应</a:t>
            </a:r>
            <a:r>
              <a:rPr lang="zh-CN" altLang="en-US" sz="1400" dirty="0" smtClean="0">
                <a:latin typeface="华文中宋" pitchFamily="2" charset="-122"/>
                <a:ea typeface="华文中宋" pitchFamily="2" charset="-122"/>
              </a:rPr>
              <a:t>辅助部件组合</a:t>
            </a:r>
            <a:r>
              <a:rPr lang="zh-CN" altLang="en-US" sz="1400" dirty="0" smtClean="0">
                <a:latin typeface="华文中宋" pitchFamily="2" charset="-122"/>
                <a:ea typeface="华文中宋" pitchFamily="2" charset="-122"/>
              </a:rPr>
              <a:t>在一起，安装在与公众无直接接触的户外基准面下并能在一定时段内浸没在水中运行的变压器。地下式变压器具有变配电功能，还可在地面上配置高、低压柜，可取代传统的变电站</a:t>
            </a:r>
            <a:r>
              <a:rPr lang="zh-CN" altLang="en-US" sz="1400" dirty="0" smtClean="0">
                <a:latin typeface="华文中宋" pitchFamily="2" charset="-122"/>
                <a:ea typeface="华文中宋" pitchFamily="2" charset="-122"/>
              </a:rPr>
              <a:t>。具有体积</a:t>
            </a:r>
            <a:r>
              <a:rPr lang="zh-CN" altLang="en-US" sz="1400" dirty="0" smtClean="0">
                <a:latin typeface="华文中宋" pitchFamily="2" charset="-122"/>
                <a:ea typeface="华文中宋" pitchFamily="2" charset="-122"/>
              </a:rPr>
              <a:t>小、耐候性强的特点。</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a:t>
            </a:r>
            <a:r>
              <a:rPr lang="zh-CN" altLang="en-US" sz="1400" dirty="0" smtClean="0">
                <a:latin typeface="华文中宋" pitchFamily="2" charset="-122"/>
                <a:ea typeface="华文中宋" pitchFamily="2" charset="-122"/>
              </a:rPr>
              <a:t>主要技术参数：容量范围</a:t>
            </a:r>
            <a:r>
              <a:rPr lang="en-US" altLang="zh-CN" sz="1400" dirty="0" smtClean="0">
                <a:latin typeface="华文中宋" pitchFamily="2" charset="-122"/>
                <a:ea typeface="华文中宋" pitchFamily="2" charset="-122"/>
              </a:rPr>
              <a:t>30~2500kVA</a:t>
            </a:r>
            <a:r>
              <a:rPr lang="zh-CN" altLang="en-US" sz="1400" dirty="0" smtClean="0">
                <a:latin typeface="华文中宋" pitchFamily="2" charset="-122"/>
                <a:ea typeface="华文中宋" pitchFamily="2" charset="-122"/>
              </a:rPr>
              <a:t>，额定电压等级</a:t>
            </a:r>
            <a:r>
              <a:rPr lang="en-US" altLang="zh-CN" sz="1400" dirty="0" smtClean="0">
                <a:latin typeface="华文中宋" pitchFamily="2" charset="-122"/>
                <a:ea typeface="华文中宋" pitchFamily="2" charset="-122"/>
              </a:rPr>
              <a:t>10kV</a:t>
            </a:r>
            <a:r>
              <a:rPr lang="zh-CN" altLang="en-US" sz="1400" dirty="0" smtClean="0">
                <a:latin typeface="华文中宋" pitchFamily="2" charset="-122"/>
                <a:ea typeface="华文中宋" pitchFamily="2" charset="-122"/>
              </a:rPr>
              <a:t>，防护等级全密封，可实现终端、环网及双电源等方式</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主要使用领域：</a:t>
            </a:r>
            <a:r>
              <a:rPr lang="zh-CN" altLang="en-US" sz="1400" dirty="0" smtClean="0">
                <a:latin typeface="华文中宋" pitchFamily="2" charset="-122"/>
                <a:ea typeface="华文中宋" pitchFamily="2" charset="-122"/>
              </a:rPr>
              <a:t>对占地面积和高度要求严格的场所以及城市负荷密集地区，一般安装在地沟的检修孔、小型地坑以及城市地下综合管廊中。</a:t>
            </a:r>
            <a:endParaRPr lang="en-US" altLang="zh-CN" sz="1400" dirty="0" smtClean="0">
              <a:latin typeface="华文中宋" pitchFamily="2" charset="-122"/>
              <a:ea typeface="华文中宋" pitchFamily="2" charset="-122"/>
            </a:endParaRPr>
          </a:p>
        </p:txBody>
      </p:sp>
      <p:pic>
        <p:nvPicPr>
          <p:cNvPr id="8" name="Picture 6" descr="地下变"/>
          <p:cNvPicPr>
            <a:picLocks noChangeAspect="1"/>
          </p:cNvPicPr>
          <p:nvPr/>
        </p:nvPicPr>
        <p:blipFill>
          <a:blip r:embed="rId3">
            <a:clrChange>
              <a:clrFrom>
                <a:srgbClr val="FEFEFE"/>
              </a:clrFrom>
              <a:clrTo>
                <a:srgbClr val="FEFEFE">
                  <a:alpha val="0"/>
                </a:srgbClr>
              </a:clrTo>
            </a:clrChange>
          </a:blip>
          <a:stretch>
            <a:fillRect/>
          </a:stretch>
        </p:blipFill>
        <p:spPr>
          <a:xfrm>
            <a:off x="755576" y="843558"/>
            <a:ext cx="1725612" cy="1800225"/>
          </a:xfrm>
          <a:prstGeom prst="rect">
            <a:avLst/>
          </a:prstGeom>
          <a:noFill/>
          <a:ln w="9525">
            <a:noFill/>
          </a:ln>
        </p:spPr>
      </p:pic>
    </p:spTree>
  </p:cSld>
  <p:clrMapOvr>
    <a:masterClrMapping/>
  </p:clrMapOvr>
  <p:transition>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示 1"/>
          <p:cNvGraphicFramePr/>
          <p:nvPr/>
        </p:nvGraphicFramePr>
        <p:xfrm>
          <a:off x="1763322" y="1113926"/>
          <a:ext cx="6462868" cy="3501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7347" name="Rectangle 6"/>
          <p:cNvSpPr>
            <a:spLocks noChangeArrowheads="1"/>
          </p:cNvSpPr>
          <p:nvPr/>
        </p:nvSpPr>
        <p:spPr bwMode="auto">
          <a:xfrm>
            <a:off x="0" y="0"/>
            <a:ext cx="138546" cy="346239"/>
          </a:xfrm>
          <a:prstGeom prst="rect">
            <a:avLst/>
          </a:prstGeom>
          <a:noFill/>
          <a:ln w="9525">
            <a:noFill/>
            <a:miter lim="800000"/>
            <a:headEnd/>
            <a:tailEnd/>
          </a:ln>
        </p:spPr>
        <p:txBody>
          <a:bodyPr wrap="none" lIns="68571" tIns="34285" rIns="68571" bIns="34285" anchor="ctr">
            <a:spAutoFit/>
          </a:bodyPr>
          <a:lstStyle/>
          <a:p>
            <a:endParaRPr lang="zh-CN" altLang="en-US"/>
          </a:p>
        </p:txBody>
      </p:sp>
      <p:sp>
        <p:nvSpPr>
          <p:cNvPr id="57348" name="Rectangle 9"/>
          <p:cNvSpPr>
            <a:spLocks noChangeArrowheads="1"/>
          </p:cNvSpPr>
          <p:nvPr/>
        </p:nvSpPr>
        <p:spPr bwMode="auto">
          <a:xfrm>
            <a:off x="0" y="4070995"/>
            <a:ext cx="164129" cy="192350"/>
          </a:xfrm>
          <a:prstGeom prst="rect">
            <a:avLst/>
          </a:prstGeom>
          <a:noFill/>
          <a:ln w="9525">
            <a:noFill/>
            <a:miter lim="800000"/>
            <a:headEnd/>
            <a:tailEnd/>
          </a:ln>
        </p:spPr>
        <p:txBody>
          <a:bodyPr wrap="none" lIns="68571" tIns="34285" rIns="68571" bIns="34285" anchor="ctr">
            <a:spAutoFit/>
          </a:bodyPr>
          <a:lstStyle/>
          <a:p>
            <a:pPr eaLnBrk="0" hangingPunct="0"/>
            <a:r>
              <a:rPr lang="en-US" altLang="zh-CN" sz="800" dirty="0">
                <a:latin typeface="Times New Roman" pitchFamily="18" charset="0"/>
                <a:cs typeface="Times New Roman" pitchFamily="18" charset="0"/>
              </a:rPr>
              <a:t> </a:t>
            </a:r>
            <a:endParaRPr lang="en-US" altLang="zh-CN" dirty="0"/>
          </a:p>
        </p:txBody>
      </p:sp>
      <p:sp>
        <p:nvSpPr>
          <p:cNvPr id="57349" name="KSO_Shape">
            <a:hlinkClick r:id="rId6" action="ppaction://hlinksldjump"/>
          </p:cNvPr>
          <p:cNvSpPr>
            <a:spLocks noChangeArrowheads="1"/>
          </p:cNvSpPr>
          <p:nvPr/>
        </p:nvSpPr>
        <p:spPr bwMode="auto">
          <a:xfrm>
            <a:off x="8805819" y="4848293"/>
            <a:ext cx="214340" cy="214263"/>
          </a:xfrm>
          <a:custGeom>
            <a:avLst/>
            <a:gdLst>
              <a:gd name="T0" fmla="*/ 0 w 1800200"/>
              <a:gd name="T1" fmla="*/ 0 h 1603947"/>
              <a:gd name="T2" fmla="*/ 0 w 1800200"/>
              <a:gd name="T3" fmla="*/ 0 h 1603947"/>
              <a:gd name="T4" fmla="*/ 0 w 1800200"/>
              <a:gd name="T5" fmla="*/ 0 h 1603947"/>
              <a:gd name="T6" fmla="*/ 0 w 1800200"/>
              <a:gd name="T7" fmla="*/ 0 h 1603947"/>
              <a:gd name="T8" fmla="*/ 0 w 1800200"/>
              <a:gd name="T9" fmla="*/ 0 h 1603947"/>
              <a:gd name="T10" fmla="*/ 0 w 1800200"/>
              <a:gd name="T11" fmla="*/ 0 h 1603947"/>
              <a:gd name="T12" fmla="*/ 0 w 1800200"/>
              <a:gd name="T13" fmla="*/ 0 h 1603947"/>
              <a:gd name="T14" fmla="*/ 0 w 1800200"/>
              <a:gd name="T15" fmla="*/ 0 h 1603947"/>
              <a:gd name="T16" fmla="*/ 0 w 1800200"/>
              <a:gd name="T17" fmla="*/ 0 h 1603947"/>
              <a:gd name="T18" fmla="*/ 0 w 1800200"/>
              <a:gd name="T19" fmla="*/ 0 h 1603947"/>
              <a:gd name="T20" fmla="*/ 0 w 1800200"/>
              <a:gd name="T21" fmla="*/ 0 h 1603947"/>
              <a:gd name="T22" fmla="*/ 0 w 1800200"/>
              <a:gd name="T23" fmla="*/ 0 h 1603947"/>
              <a:gd name="T24" fmla="*/ 0 w 1800200"/>
              <a:gd name="T25" fmla="*/ 0 h 1603947"/>
              <a:gd name="T26" fmla="*/ 0 w 1800200"/>
              <a:gd name="T27" fmla="*/ 0 h 1603947"/>
              <a:gd name="T28" fmla="*/ 0 w 1800200"/>
              <a:gd name="T29" fmla="*/ 0 h 1603947"/>
              <a:gd name="T30" fmla="*/ 0 w 1800200"/>
              <a:gd name="T31" fmla="*/ 0 h 1603947"/>
              <a:gd name="T32" fmla="*/ 0 w 1800200"/>
              <a:gd name="T33" fmla="*/ 0 h 1603947"/>
              <a:gd name="T34" fmla="*/ 0 w 1800200"/>
              <a:gd name="T35" fmla="*/ 0 h 1603947"/>
              <a:gd name="T36" fmla="*/ 0 w 1800200"/>
              <a:gd name="T37" fmla="*/ 0 h 16039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800200"/>
              <a:gd name="T58" fmla="*/ 0 h 1603947"/>
              <a:gd name="T59" fmla="*/ 1800200 w 1800200"/>
              <a:gd name="T60" fmla="*/ 1603947 h 16039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800200" h="1603947">
                <a:moveTo>
                  <a:pt x="900100" y="235795"/>
                </a:moveTo>
                <a:lnTo>
                  <a:pt x="1656184" y="919871"/>
                </a:lnTo>
                <a:lnTo>
                  <a:pt x="1656184" y="1603947"/>
                </a:lnTo>
                <a:lnTo>
                  <a:pt x="1242138" y="1603947"/>
                </a:lnTo>
                <a:lnTo>
                  <a:pt x="1242138" y="919870"/>
                </a:lnTo>
                <a:lnTo>
                  <a:pt x="558062" y="919870"/>
                </a:lnTo>
                <a:lnTo>
                  <a:pt x="558062" y="1603947"/>
                </a:lnTo>
                <a:lnTo>
                  <a:pt x="144016" y="1603947"/>
                </a:lnTo>
                <a:lnTo>
                  <a:pt x="144016" y="919871"/>
                </a:lnTo>
                <a:lnTo>
                  <a:pt x="900100" y="235795"/>
                </a:lnTo>
                <a:close/>
                <a:moveTo>
                  <a:pt x="900100" y="0"/>
                </a:moveTo>
                <a:lnTo>
                  <a:pt x="1310094" y="370947"/>
                </a:lnTo>
                <a:lnTo>
                  <a:pt x="1310094" y="14514"/>
                </a:lnTo>
                <a:lnTo>
                  <a:pt x="1428894" y="14514"/>
                </a:lnTo>
                <a:lnTo>
                  <a:pt x="1428894" y="478433"/>
                </a:lnTo>
                <a:lnTo>
                  <a:pt x="1800200" y="814377"/>
                </a:lnTo>
                <a:lnTo>
                  <a:pt x="1800200" y="988497"/>
                </a:lnTo>
                <a:lnTo>
                  <a:pt x="900100" y="174121"/>
                </a:lnTo>
                <a:lnTo>
                  <a:pt x="0" y="988498"/>
                </a:lnTo>
                <a:lnTo>
                  <a:pt x="0" y="814377"/>
                </a:lnTo>
                <a:lnTo>
                  <a:pt x="900100" y="0"/>
                </a:lnTo>
                <a:close/>
              </a:path>
            </a:pathLst>
          </a:custGeom>
          <a:solidFill>
            <a:schemeClr val="bg1"/>
          </a:solidFill>
          <a:ln w="9525">
            <a:noFill/>
            <a:round/>
            <a:headEnd/>
            <a:tailEnd/>
          </a:ln>
        </p:spPr>
        <p:txBody>
          <a:bodyPr lIns="68571" tIns="34285" rIns="68571" bIns="34285"/>
          <a:lstStyle/>
          <a:p>
            <a:endParaRPr lang="zh-CN" altLang="en-US"/>
          </a:p>
        </p:txBody>
      </p:sp>
      <p:sp>
        <p:nvSpPr>
          <p:cNvPr id="46099" name="KSO_Shape">
            <a:hlinkClick r:id="rId7" action="ppaction://hlinksldjump"/>
          </p:cNvPr>
          <p:cNvSpPr>
            <a:spLocks noChangeArrowheads="1"/>
          </p:cNvSpPr>
          <p:nvPr/>
        </p:nvSpPr>
        <p:spPr bwMode="auto">
          <a:xfrm>
            <a:off x="8484308" y="4844722"/>
            <a:ext cx="217912" cy="230928"/>
          </a:xfrm>
          <a:custGeom>
            <a:avLst/>
            <a:gdLst>
              <a:gd name="T0" fmla="*/ 1 w 494050"/>
              <a:gd name="T1" fmla="*/ 1 h 531069"/>
              <a:gd name="T2" fmla="*/ 1 w 494050"/>
              <a:gd name="T3" fmla="*/ 1 h 531069"/>
              <a:gd name="T4" fmla="*/ 1 w 494050"/>
              <a:gd name="T5" fmla="*/ 1 h 531069"/>
              <a:gd name="T6" fmla="*/ 1 w 494050"/>
              <a:gd name="T7" fmla="*/ 0 h 531069"/>
              <a:gd name="T8" fmla="*/ 1 w 494050"/>
              <a:gd name="T9" fmla="*/ 1 h 531069"/>
              <a:gd name="T10" fmla="*/ 1 w 494050"/>
              <a:gd name="T11" fmla="*/ 1 h 531069"/>
              <a:gd name="T12" fmla="*/ 1 w 494050"/>
              <a:gd name="T13" fmla="*/ 1 h 531069"/>
              <a:gd name="T14" fmla="*/ 1 w 494050"/>
              <a:gd name="T15" fmla="*/ 1 h 531069"/>
              <a:gd name="T16" fmla="*/ 1 w 494050"/>
              <a:gd name="T17" fmla="*/ 1 h 531069"/>
              <a:gd name="T18" fmla="*/ 1 w 494050"/>
              <a:gd name="T19" fmla="*/ 1 h 531069"/>
              <a:gd name="T20" fmla="*/ 1 w 494050"/>
              <a:gd name="T21" fmla="*/ 1 h 531069"/>
              <a:gd name="T22" fmla="*/ 1 w 494050"/>
              <a:gd name="T23" fmla="*/ 1 h 531069"/>
              <a:gd name="T24" fmla="*/ 1 w 494050"/>
              <a:gd name="T25" fmla="*/ 1 h 531069"/>
              <a:gd name="T26" fmla="*/ 1 w 494050"/>
              <a:gd name="T27" fmla="*/ 1 h 531069"/>
              <a:gd name="T28" fmla="*/ 1 w 494050"/>
              <a:gd name="T29" fmla="*/ 1 h 531069"/>
              <a:gd name="T30" fmla="*/ 1 w 494050"/>
              <a:gd name="T31" fmla="*/ 1 h 531069"/>
              <a:gd name="T32" fmla="*/ 1 w 494050"/>
              <a:gd name="T33" fmla="*/ 1 h 531069"/>
              <a:gd name="T34" fmla="*/ 1 w 494050"/>
              <a:gd name="T35" fmla="*/ 1 h 531069"/>
              <a:gd name="T36" fmla="*/ 1 w 494050"/>
              <a:gd name="T37" fmla="*/ 1 h 531069"/>
              <a:gd name="T38" fmla="*/ 1 w 494050"/>
              <a:gd name="T39" fmla="*/ 1 h 531069"/>
              <a:gd name="T40" fmla="*/ 1 w 494050"/>
              <a:gd name="T41" fmla="*/ 1 h 5310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4050"/>
              <a:gd name="T64" fmla="*/ 0 h 531069"/>
              <a:gd name="T65" fmla="*/ 494050 w 494050"/>
              <a:gd name="T66" fmla="*/ 531069 h 5310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4050" h="531069">
                <a:moveTo>
                  <a:pt x="84274" y="98107"/>
                </a:moveTo>
                <a:cubicBezTo>
                  <a:pt x="84621" y="97719"/>
                  <a:pt x="84687" y="97734"/>
                  <a:pt x="84423" y="98165"/>
                </a:cubicBezTo>
                <a:lnTo>
                  <a:pt x="83683" y="98867"/>
                </a:lnTo>
                <a:lnTo>
                  <a:pt x="84274" y="98107"/>
                </a:lnTo>
                <a:close/>
                <a:moveTo>
                  <a:pt x="423146" y="0"/>
                </a:moveTo>
                <a:lnTo>
                  <a:pt x="395440" y="62229"/>
                </a:lnTo>
                <a:lnTo>
                  <a:pt x="406255" y="71591"/>
                </a:lnTo>
                <a:cubicBezTo>
                  <a:pt x="473633" y="133566"/>
                  <a:pt x="493625" y="204832"/>
                  <a:pt x="494044" y="276386"/>
                </a:cubicBezTo>
                <a:cubicBezTo>
                  <a:pt x="494073" y="281497"/>
                  <a:pt x="494003" y="286610"/>
                  <a:pt x="493844" y="291720"/>
                </a:cubicBezTo>
                <a:cubicBezTo>
                  <a:pt x="493432" y="304888"/>
                  <a:pt x="491960" y="318150"/>
                  <a:pt x="489376" y="331393"/>
                </a:cubicBezTo>
                <a:cubicBezTo>
                  <a:pt x="468702" y="437339"/>
                  <a:pt x="381617" y="517584"/>
                  <a:pt x="274337" y="529541"/>
                </a:cubicBezTo>
                <a:cubicBezTo>
                  <a:pt x="167057" y="541499"/>
                  <a:pt x="64440" y="482398"/>
                  <a:pt x="20946" y="383604"/>
                </a:cubicBezTo>
                <a:cubicBezTo>
                  <a:pt x="-19829" y="290984"/>
                  <a:pt x="215" y="183599"/>
                  <a:pt x="69840" y="111994"/>
                </a:cubicBezTo>
                <a:lnTo>
                  <a:pt x="83683" y="98867"/>
                </a:lnTo>
                <a:lnTo>
                  <a:pt x="82441" y="100464"/>
                </a:lnTo>
                <a:cubicBezTo>
                  <a:pt x="70421" y="116975"/>
                  <a:pt x="13101" y="209765"/>
                  <a:pt x="46275" y="342257"/>
                </a:cubicBezTo>
                <a:cubicBezTo>
                  <a:pt x="70805" y="421126"/>
                  <a:pt x="144371" y="478390"/>
                  <a:pt x="231312" y="478390"/>
                </a:cubicBezTo>
                <a:cubicBezTo>
                  <a:pt x="338316" y="478390"/>
                  <a:pt x="425060" y="391646"/>
                  <a:pt x="425060" y="284642"/>
                </a:cubicBezTo>
                <a:cubicBezTo>
                  <a:pt x="425060" y="228319"/>
                  <a:pt x="401027" y="177609"/>
                  <a:pt x="362655" y="142208"/>
                </a:cubicBezTo>
                <a:lnTo>
                  <a:pt x="360587" y="140509"/>
                </a:lnTo>
                <a:lnTo>
                  <a:pt x="336426" y="194776"/>
                </a:lnTo>
                <a:lnTo>
                  <a:pt x="214880" y="23967"/>
                </a:lnTo>
                <a:lnTo>
                  <a:pt x="423146" y="0"/>
                </a:lnTo>
                <a:close/>
              </a:path>
            </a:pathLst>
          </a:custGeom>
          <a:solidFill>
            <a:srgbClr val="FFCC00"/>
          </a:solidFill>
          <a:ln w="9525">
            <a:noFill/>
            <a:round/>
            <a:headEnd/>
            <a:tailEnd/>
          </a:ln>
        </p:spPr>
        <p:txBody>
          <a:bodyPr lIns="68571" tIns="34285" rIns="68571" bIns="34285"/>
          <a:lstStyle/>
          <a:p>
            <a:endParaRPr lang="zh-CN" altLang="en-US"/>
          </a:p>
        </p:txBody>
      </p:sp>
      <p:sp>
        <p:nvSpPr>
          <p:cNvPr id="57351" name="TextBox 22"/>
          <p:cNvSpPr txBox="1">
            <a:spLocks noChangeArrowheads="1"/>
          </p:cNvSpPr>
          <p:nvPr/>
        </p:nvSpPr>
        <p:spPr bwMode="auto">
          <a:xfrm>
            <a:off x="606107" y="134510"/>
            <a:ext cx="4053014" cy="484738"/>
          </a:xfrm>
          <a:prstGeom prst="rect">
            <a:avLst/>
          </a:prstGeom>
          <a:noFill/>
          <a:ln w="9525">
            <a:noFill/>
            <a:miter lim="800000"/>
            <a:headEnd/>
            <a:tailEnd/>
          </a:ln>
        </p:spPr>
        <p:txBody>
          <a:bodyPr wrap="none" lIns="68571" tIns="34285" rIns="68571" bIns="34285">
            <a:spAutoFit/>
          </a:bodyPr>
          <a:lstStyle/>
          <a:p>
            <a:r>
              <a:rPr lang="zh-CN" altLang="en-US" sz="2700" b="1" dirty="0">
                <a:latin typeface="华文中宋" pitchFamily="2" charset="-122"/>
                <a:ea typeface="华文中宋" pitchFamily="2" charset="-122"/>
              </a:rPr>
              <a:t>箱变  </a:t>
            </a:r>
            <a:r>
              <a:rPr lang="zh-CN" altLang="zh-CN" dirty="0">
                <a:latin typeface="华文中宋" pitchFamily="2" charset="-122"/>
                <a:ea typeface="华文中宋" pitchFamily="2" charset="-122"/>
              </a:rPr>
              <a:t>心筑系统集成，智汇绿色能源</a:t>
            </a:r>
          </a:p>
        </p:txBody>
      </p:sp>
      <p:sp>
        <p:nvSpPr>
          <p:cNvPr id="53259" name="矩形 1"/>
          <p:cNvSpPr>
            <a:spLocks noChangeArrowheads="1"/>
          </p:cNvSpPr>
          <p:nvPr/>
        </p:nvSpPr>
        <p:spPr bwMode="auto">
          <a:xfrm>
            <a:off x="1259632" y="1059582"/>
            <a:ext cx="684892" cy="3023895"/>
          </a:xfrm>
          <a:prstGeom prst="rect">
            <a:avLst/>
          </a:prstGeom>
          <a:ln/>
        </p:spPr>
        <p:style>
          <a:lnRef idx="0">
            <a:schemeClr val="accent1"/>
          </a:lnRef>
          <a:fillRef idx="3">
            <a:schemeClr val="accent1"/>
          </a:fillRef>
          <a:effectRef idx="3">
            <a:schemeClr val="accent1"/>
          </a:effectRef>
          <a:fontRef idx="minor">
            <a:schemeClr val="lt1"/>
          </a:fontRef>
        </p:style>
        <p:txBody>
          <a:bodyPr lIns="68571" tIns="34285" rIns="68571" bIns="34285">
            <a:spAutoFit/>
          </a:bodyPr>
          <a:lstStyle/>
          <a:p>
            <a:pPr algn="ctr">
              <a:defRPr/>
            </a:pPr>
            <a:r>
              <a:rPr lang="zh-CN" altLang="en-US" sz="2400" b="1" dirty="0">
                <a:solidFill>
                  <a:schemeClr val="bg1"/>
                </a:solidFill>
                <a:latin typeface="华文中宋" pitchFamily="2" charset="-122"/>
                <a:ea typeface="华文中宋" pitchFamily="2" charset="-122"/>
              </a:rPr>
              <a:t>行业</a:t>
            </a:r>
            <a:endParaRPr lang="en-US" altLang="zh-CN" sz="2400" b="1" dirty="0">
              <a:solidFill>
                <a:schemeClr val="bg1"/>
              </a:solidFill>
              <a:latin typeface="华文中宋" pitchFamily="2" charset="-122"/>
              <a:ea typeface="华文中宋" pitchFamily="2" charset="-122"/>
            </a:endParaRPr>
          </a:p>
          <a:p>
            <a:pPr algn="ctr">
              <a:defRPr/>
            </a:pPr>
            <a:r>
              <a:rPr lang="zh-CN" altLang="en-US" sz="2400" b="1" dirty="0">
                <a:solidFill>
                  <a:schemeClr val="bg1"/>
                </a:solidFill>
                <a:latin typeface="华文中宋" pitchFamily="2" charset="-122"/>
                <a:ea typeface="华文中宋" pitchFamily="2" charset="-122"/>
              </a:rPr>
              <a:t>定制解决方案</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repeatCount="indefinite" fill="hold" grpId="0" nodeType="withEffect">
                                  <p:stCondLst>
                                    <p:cond delay="0"/>
                                  </p:stCondLst>
                                  <p:endCondLst>
                                    <p:cond evt="onNext" delay="0">
                                      <p:tgtEl>
                                        <p:sldTgt/>
                                      </p:tgtEl>
                                    </p:cond>
                                  </p:endCondLst>
                                  <p:childTnLst>
                                    <p:animRot by="-21599700">
                                      <p:cBhvr>
                                        <p:cTn id="6" dur="2000" fill="hold"/>
                                        <p:tgtEl>
                                          <p:spTgt spid="4609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盾构机箱变</a:t>
            </a:r>
            <a:endParaRPr lang="zh-CN" altLang="en-US" b="1" dirty="0">
              <a:latin typeface="微软雅黑" pitchFamily="34" charset="-122"/>
              <a:ea typeface="微软雅黑" pitchFamily="34" charset="-122"/>
            </a:endParaRPr>
          </a:p>
        </p:txBody>
      </p:sp>
      <p:sp>
        <p:nvSpPr>
          <p:cNvPr id="15" name="矩形 20"/>
          <p:cNvSpPr>
            <a:spLocks noChangeArrowheads="1"/>
          </p:cNvSpPr>
          <p:nvPr/>
        </p:nvSpPr>
        <p:spPr bwMode="auto">
          <a:xfrm>
            <a:off x="3059832" y="411510"/>
            <a:ext cx="5832648" cy="2354491"/>
          </a:xfrm>
          <a:prstGeom prst="rect">
            <a:avLst/>
          </a:prstGeom>
          <a:noFill/>
          <a:ln w="9525">
            <a:noFill/>
            <a:miter lim="800000"/>
            <a:headEnd/>
            <a:tailEnd/>
          </a:ln>
        </p:spPr>
        <p:txBody>
          <a:bodyPr wrap="square">
            <a:spAutoFit/>
          </a:bodyPr>
          <a:lstStyle/>
          <a:p>
            <a:pPr eaLnBrk="0" hangingPunct="0">
              <a:lnSpc>
                <a:spcPct val="150000"/>
              </a:lnSpc>
            </a:pPr>
            <a:r>
              <a:rPr lang="zh-CN" altLang="en-US" sz="1400" dirty="0" smtClean="0">
                <a:latin typeface="华文中宋" pitchFamily="2" charset="-122"/>
                <a:ea typeface="华文中宋" pitchFamily="2" charset="-122"/>
              </a:rPr>
              <a:t>      产品特点</a:t>
            </a:r>
            <a:r>
              <a:rPr lang="zh-CN" altLang="en-US" sz="1400" dirty="0" smtClean="0">
                <a:latin typeface="华文中宋" pitchFamily="2" charset="-122"/>
                <a:ea typeface="华文中宋" pitchFamily="2" charset="-122"/>
              </a:rPr>
              <a:t>：</a:t>
            </a:r>
            <a:r>
              <a:rPr lang="zh-CN" altLang="zh-CN" sz="1400" dirty="0" smtClean="0">
                <a:latin typeface="华文中宋" pitchFamily="2" charset="-122"/>
                <a:ea typeface="华文中宋" pitchFamily="2" charset="-122"/>
              </a:rPr>
              <a:t>内部结构紧凑，体积小，狭长布置贴合盾构机</a:t>
            </a:r>
            <a:r>
              <a:rPr lang="zh-CN" altLang="zh-CN" sz="1400" dirty="0" smtClean="0">
                <a:latin typeface="华文中宋" pitchFamily="2" charset="-122"/>
                <a:ea typeface="华文中宋" pitchFamily="2" charset="-122"/>
              </a:rPr>
              <a:t>结构设计</a:t>
            </a:r>
            <a:r>
              <a:rPr lang="zh-CN" altLang="en-US" sz="1400" dirty="0" smtClean="0">
                <a:latin typeface="华文中宋" pitchFamily="2" charset="-122"/>
                <a:ea typeface="华文中宋" pitchFamily="2" charset="-122"/>
              </a:rPr>
              <a:t>；</a:t>
            </a:r>
            <a:r>
              <a:rPr lang="zh-CN" altLang="zh-CN" sz="1400" dirty="0" smtClean="0">
                <a:latin typeface="华文中宋" pitchFamily="2" charset="-122"/>
                <a:ea typeface="华文中宋" pitchFamily="2" charset="-122"/>
              </a:rPr>
              <a:t>防护等级高，可达</a:t>
            </a:r>
            <a:r>
              <a:rPr lang="en-US" altLang="zh-CN" sz="1400" dirty="0" smtClean="0">
                <a:latin typeface="华文中宋" pitchFamily="2" charset="-122"/>
                <a:ea typeface="华文中宋" pitchFamily="2" charset="-122"/>
              </a:rPr>
              <a:t>IP55</a:t>
            </a:r>
            <a:r>
              <a:rPr lang="zh-CN" altLang="zh-CN" sz="1400" dirty="0" smtClean="0">
                <a:latin typeface="华文中宋" pitchFamily="2" charset="-122"/>
                <a:ea typeface="华文中宋" pitchFamily="2" charset="-122"/>
              </a:rPr>
              <a:t>，满足地下恶劣环境</a:t>
            </a:r>
            <a:r>
              <a:rPr lang="zh-CN" altLang="zh-CN" sz="1400" dirty="0" smtClean="0">
                <a:latin typeface="华文中宋" pitchFamily="2" charset="-122"/>
                <a:ea typeface="华文中宋" pitchFamily="2" charset="-122"/>
              </a:rPr>
              <a:t>使用</a:t>
            </a:r>
            <a:r>
              <a:rPr lang="zh-CN" altLang="en-US" sz="1400" dirty="0" smtClean="0">
                <a:latin typeface="华文中宋" pitchFamily="2" charset="-122"/>
                <a:ea typeface="华文中宋" pitchFamily="2" charset="-122"/>
              </a:rPr>
              <a:t>；</a:t>
            </a:r>
            <a:r>
              <a:rPr lang="zh-CN" altLang="zh-CN" sz="1400" dirty="0" smtClean="0">
                <a:latin typeface="华文中宋" pitchFamily="2" charset="-122"/>
                <a:ea typeface="华文中宋" pitchFamily="2" charset="-122"/>
              </a:rPr>
              <a:t>保护功能完善，多样的检测保护功能保证产品安全</a:t>
            </a:r>
            <a:r>
              <a:rPr lang="zh-CN" altLang="zh-CN" sz="1400" dirty="0" smtClean="0">
                <a:latin typeface="华文中宋" pitchFamily="2" charset="-122"/>
                <a:ea typeface="华文中宋" pitchFamily="2" charset="-122"/>
              </a:rPr>
              <a:t>稳定</a:t>
            </a:r>
            <a:r>
              <a:rPr lang="zh-CN" altLang="en-US" sz="1400" dirty="0" smtClean="0">
                <a:latin typeface="华文中宋" pitchFamily="2" charset="-122"/>
                <a:ea typeface="华文中宋" pitchFamily="2" charset="-122"/>
              </a:rPr>
              <a:t>；</a:t>
            </a:r>
            <a:r>
              <a:rPr lang="zh-CN" altLang="zh-CN" sz="1400" dirty="0" smtClean="0">
                <a:latin typeface="华文中宋" pitchFamily="2" charset="-122"/>
                <a:ea typeface="华文中宋" pitchFamily="2" charset="-122"/>
              </a:rPr>
              <a:t>专</a:t>
            </a:r>
            <a:r>
              <a:rPr lang="zh-CN" altLang="zh-CN" sz="1400" dirty="0" smtClean="0">
                <a:latin typeface="华文中宋" pitchFamily="2" charset="-122"/>
                <a:ea typeface="华文中宋" pitchFamily="2" charset="-122"/>
              </a:rPr>
              <a:t>属定制，可根据不同类型盾构机的特点专属设计</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a:t>
            </a:r>
            <a:r>
              <a:rPr lang="zh-CN" altLang="en-US" sz="1400" dirty="0" smtClean="0">
                <a:latin typeface="华文中宋" pitchFamily="2" charset="-122"/>
                <a:ea typeface="华文中宋" pitchFamily="2" charset="-122"/>
              </a:rPr>
              <a:t>主要技术参数：容量</a:t>
            </a:r>
            <a:r>
              <a:rPr lang="zh-CN" altLang="en-US" sz="1400" dirty="0" smtClean="0">
                <a:latin typeface="华文中宋" pitchFamily="2" charset="-122"/>
                <a:ea typeface="华文中宋" pitchFamily="2" charset="-122"/>
              </a:rPr>
              <a:t>范围</a:t>
            </a:r>
            <a:r>
              <a:rPr lang="en-US" altLang="zh-CN" sz="1400" dirty="0" smtClean="0">
                <a:latin typeface="华文中宋" pitchFamily="2" charset="-122"/>
                <a:ea typeface="华文中宋" pitchFamily="2" charset="-122"/>
              </a:rPr>
              <a:t>315~5000kVA</a:t>
            </a:r>
            <a:r>
              <a:rPr lang="zh-CN" altLang="en-US" sz="1400" dirty="0" smtClean="0">
                <a:latin typeface="华文中宋" pitchFamily="2" charset="-122"/>
                <a:ea typeface="华文中宋" pitchFamily="2" charset="-122"/>
              </a:rPr>
              <a:t>，额定电压等级</a:t>
            </a:r>
            <a:r>
              <a:rPr lang="en-US" altLang="zh-CN" sz="1400" dirty="0" smtClean="0">
                <a:latin typeface="华文中宋" pitchFamily="2" charset="-122"/>
                <a:ea typeface="华文中宋" pitchFamily="2" charset="-122"/>
              </a:rPr>
              <a:t>10~20kV</a:t>
            </a:r>
            <a:r>
              <a:rPr lang="zh-CN" altLang="en-US" sz="1400" dirty="0" smtClean="0">
                <a:latin typeface="华文中宋" pitchFamily="2" charset="-122"/>
                <a:ea typeface="华文中宋" pitchFamily="2" charset="-122"/>
              </a:rPr>
              <a:t>，</a:t>
            </a:r>
            <a:r>
              <a:rPr lang="zh-CN" altLang="zh-CN" sz="1400" dirty="0" smtClean="0">
                <a:latin typeface="华文中宋" pitchFamily="2" charset="-122"/>
                <a:ea typeface="华文中宋" pitchFamily="2" charset="-122"/>
              </a:rPr>
              <a:t>可配置各系列干式</a:t>
            </a:r>
            <a:r>
              <a:rPr lang="zh-CN" altLang="en-US" sz="1400" dirty="0" smtClean="0">
                <a:latin typeface="华文中宋" pitchFamily="2" charset="-122"/>
                <a:ea typeface="华文中宋" pitchFamily="2" charset="-122"/>
              </a:rPr>
              <a:t>变压器</a:t>
            </a:r>
            <a:r>
              <a:rPr lang="zh-CN" altLang="zh-CN" sz="1400" dirty="0" smtClean="0">
                <a:latin typeface="华文中宋" pitchFamily="2" charset="-122"/>
                <a:ea typeface="华文中宋" pitchFamily="2" charset="-122"/>
              </a:rPr>
              <a:t>或油浸式</a:t>
            </a:r>
            <a:r>
              <a:rPr lang="zh-CN" altLang="zh-CN" sz="1400" dirty="0" smtClean="0">
                <a:latin typeface="华文中宋" pitchFamily="2" charset="-122"/>
                <a:ea typeface="华文中宋" pitchFamily="2" charset="-122"/>
              </a:rPr>
              <a:t>变压器</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主要使用领域：</a:t>
            </a:r>
            <a:r>
              <a:rPr lang="zh-CN" altLang="zh-CN" sz="1400" dirty="0" smtClean="0">
                <a:latin typeface="华文中宋" pitchFamily="2" charset="-122"/>
                <a:ea typeface="华文中宋" pitchFamily="2" charset="-122"/>
              </a:rPr>
              <a:t>盾构隧道掘进。</a:t>
            </a:r>
            <a:endParaRPr lang="en-US" altLang="zh-CN" sz="1400" dirty="0" smtClean="0">
              <a:latin typeface="华文中宋" pitchFamily="2" charset="-122"/>
              <a:ea typeface="华文中宋" pitchFamily="2" charset="-122"/>
            </a:endParaRPr>
          </a:p>
        </p:txBody>
      </p:sp>
      <p:pic>
        <p:nvPicPr>
          <p:cNvPr id="7" name="图片 1"/>
          <p:cNvPicPr>
            <a:picLocks noChangeAspect="1"/>
          </p:cNvPicPr>
          <p:nvPr/>
        </p:nvPicPr>
        <p:blipFill>
          <a:blip r:embed="rId3"/>
          <a:srcRect/>
          <a:stretch>
            <a:fillRect/>
          </a:stretch>
        </p:blipFill>
        <p:spPr bwMode="auto">
          <a:xfrm>
            <a:off x="251520" y="771550"/>
            <a:ext cx="2679480" cy="2015352"/>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光伏一体化箱变</a:t>
            </a:r>
            <a:endParaRPr lang="zh-CN" altLang="en-US" b="1" dirty="0">
              <a:latin typeface="微软雅黑" pitchFamily="34" charset="-122"/>
              <a:ea typeface="微软雅黑" pitchFamily="34" charset="-122"/>
            </a:endParaRPr>
          </a:p>
        </p:txBody>
      </p:sp>
      <p:sp>
        <p:nvSpPr>
          <p:cNvPr id="15" name="矩形 20"/>
          <p:cNvSpPr>
            <a:spLocks noChangeArrowheads="1"/>
          </p:cNvSpPr>
          <p:nvPr/>
        </p:nvSpPr>
        <p:spPr bwMode="auto">
          <a:xfrm>
            <a:off x="3059832" y="411510"/>
            <a:ext cx="5832648" cy="3323987"/>
          </a:xfrm>
          <a:prstGeom prst="rect">
            <a:avLst/>
          </a:prstGeom>
          <a:noFill/>
          <a:ln w="9525">
            <a:noFill/>
            <a:miter lim="800000"/>
            <a:headEnd/>
            <a:tailEnd/>
          </a:ln>
        </p:spPr>
        <p:txBody>
          <a:bodyPr wrap="square">
            <a:spAutoFit/>
          </a:bodyPr>
          <a:lstStyle/>
          <a:p>
            <a:pPr eaLnBrk="0" hangingPunct="0">
              <a:lnSpc>
                <a:spcPct val="150000"/>
              </a:lnSpc>
            </a:pPr>
            <a:r>
              <a:rPr lang="zh-CN" altLang="en-US" sz="1400" dirty="0" smtClean="0">
                <a:latin typeface="华文中宋" pitchFamily="2" charset="-122"/>
                <a:ea typeface="华文中宋" pitchFamily="2" charset="-122"/>
              </a:rPr>
              <a:t>      产品特点</a:t>
            </a:r>
            <a:r>
              <a:rPr lang="zh-CN" altLang="en-US" sz="1400" dirty="0" smtClean="0">
                <a:latin typeface="华文中宋" pitchFamily="2" charset="-122"/>
                <a:ea typeface="华文中宋" pitchFamily="2" charset="-122"/>
              </a:rPr>
              <a:t>：</a:t>
            </a:r>
            <a:r>
              <a:rPr lang="zh-CN" altLang="en-US" sz="1400" dirty="0" smtClean="0">
                <a:latin typeface="华文中宋" pitchFamily="2" charset="-122"/>
                <a:ea typeface="华文中宋" pitchFamily="2" charset="-122"/>
              </a:rPr>
              <a:t>将逆变器柜与箱变整合在一起，布局合理、空间利用率</a:t>
            </a:r>
            <a:r>
              <a:rPr lang="zh-CN" altLang="en-US" sz="1400" dirty="0" smtClean="0">
                <a:latin typeface="华文中宋" pitchFamily="2" charset="-122"/>
                <a:ea typeface="华文中宋" pitchFamily="2" charset="-122"/>
              </a:rPr>
              <a:t>高；</a:t>
            </a:r>
            <a:r>
              <a:rPr lang="zh-CN" altLang="en-US" sz="1400" dirty="0" smtClean="0">
                <a:solidFill>
                  <a:srgbClr val="000000"/>
                </a:solidFill>
                <a:latin typeface="华文中宋" pitchFamily="2" charset="-122"/>
                <a:ea typeface="华文中宋" pitchFamily="2" charset="-122"/>
              </a:rPr>
              <a:t>逆变器柜与低压柜之间在箱变内部完成电气连接，减少了现场安装连接工作量，现场仅需连接高压电缆及逆变器进线电缆即</a:t>
            </a:r>
            <a:r>
              <a:rPr lang="zh-CN" altLang="en-US" sz="1400" dirty="0" smtClean="0">
                <a:solidFill>
                  <a:srgbClr val="000000"/>
                </a:solidFill>
                <a:latin typeface="华文中宋" pitchFamily="2" charset="-122"/>
                <a:ea typeface="华文中宋" pitchFamily="2" charset="-122"/>
              </a:rPr>
              <a:t>可；</a:t>
            </a:r>
            <a:r>
              <a:rPr lang="zh-CN" altLang="en-US" sz="1400" dirty="0" smtClean="0">
                <a:solidFill>
                  <a:srgbClr val="000000"/>
                </a:solidFill>
                <a:latin typeface="华文中宋" pitchFamily="2" charset="-122"/>
                <a:ea typeface="华文中宋" pitchFamily="2" charset="-122"/>
              </a:rPr>
              <a:t>通过工程计算，配置散热通风窗，有效满足产品安全运行要求，环境适应性</a:t>
            </a:r>
            <a:r>
              <a:rPr lang="zh-CN" altLang="en-US" sz="1400" dirty="0" smtClean="0">
                <a:solidFill>
                  <a:srgbClr val="000000"/>
                </a:solidFill>
                <a:latin typeface="华文中宋" pitchFamily="2" charset="-122"/>
                <a:ea typeface="华文中宋" pitchFamily="2" charset="-122"/>
              </a:rPr>
              <a:t>强；</a:t>
            </a:r>
            <a:r>
              <a:rPr lang="zh-CN" altLang="en-US" sz="1400" dirty="0" smtClean="0">
                <a:solidFill>
                  <a:srgbClr val="000000"/>
                </a:solidFill>
                <a:latin typeface="华文中宋" pitchFamily="2" charset="-122"/>
                <a:ea typeface="华文中宋" pitchFamily="2" charset="-122"/>
              </a:rPr>
              <a:t>内设烟雾、超温、油位、电流等保护方式，全面实时了解集成箱变运行</a:t>
            </a:r>
            <a:r>
              <a:rPr lang="zh-CN" altLang="en-US" sz="1400" dirty="0" smtClean="0">
                <a:solidFill>
                  <a:srgbClr val="000000"/>
                </a:solidFill>
                <a:latin typeface="华文中宋" pitchFamily="2" charset="-122"/>
                <a:ea typeface="华文中宋" pitchFamily="2" charset="-122"/>
              </a:rPr>
              <a:t>状态；</a:t>
            </a:r>
            <a:r>
              <a:rPr lang="zh-CN" altLang="en-US" sz="1400" dirty="0" smtClean="0">
                <a:solidFill>
                  <a:srgbClr val="000000"/>
                </a:solidFill>
                <a:latin typeface="华文中宋" pitchFamily="2" charset="-122"/>
                <a:ea typeface="华文中宋" pitchFamily="2" charset="-122"/>
              </a:rPr>
              <a:t>与传统的箱变、土建逆变器房单独购买和安装相比，集成箱变具有体积小、安装简易、运输方便、性价比高的优点</a:t>
            </a:r>
            <a:r>
              <a:rPr lang="zh-CN" altLang="en-US" sz="1400" dirty="0" smtClean="0">
                <a:solidFill>
                  <a:srgbClr val="000000"/>
                </a:solidFill>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a:t>
            </a:r>
            <a:r>
              <a:rPr lang="zh-CN" altLang="en-US" sz="1400" dirty="0" smtClean="0">
                <a:latin typeface="华文中宋" pitchFamily="2" charset="-122"/>
                <a:ea typeface="华文中宋" pitchFamily="2" charset="-122"/>
              </a:rPr>
              <a:t>主要技术参数：容量</a:t>
            </a:r>
            <a:r>
              <a:rPr lang="zh-CN" altLang="en-US" sz="1400" dirty="0" smtClean="0">
                <a:latin typeface="华文中宋" pitchFamily="2" charset="-122"/>
                <a:ea typeface="华文中宋" pitchFamily="2" charset="-122"/>
              </a:rPr>
              <a:t>范围</a:t>
            </a:r>
            <a:r>
              <a:rPr lang="en-US" altLang="zh-CN" sz="1400" dirty="0" smtClean="0">
                <a:latin typeface="华文中宋" pitchFamily="2" charset="-122"/>
                <a:ea typeface="华文中宋" pitchFamily="2" charset="-122"/>
              </a:rPr>
              <a:t>1000~6250kVA</a:t>
            </a:r>
            <a:r>
              <a:rPr lang="zh-CN" altLang="en-US" sz="1400" dirty="0" smtClean="0">
                <a:latin typeface="华文中宋" pitchFamily="2" charset="-122"/>
                <a:ea typeface="华文中宋" pitchFamily="2" charset="-122"/>
              </a:rPr>
              <a:t>，额定电压等级</a:t>
            </a:r>
            <a:r>
              <a:rPr lang="en-US" altLang="zh-CN" sz="1400" dirty="0" smtClean="0">
                <a:latin typeface="华文中宋" pitchFamily="2" charset="-122"/>
                <a:ea typeface="华文中宋" pitchFamily="2" charset="-122"/>
              </a:rPr>
              <a:t>10~35kV</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主要使用领域：光伏发电</a:t>
            </a:r>
            <a:r>
              <a:rPr lang="zh-CN" altLang="zh-CN"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p:txBody>
      </p:sp>
      <p:pic>
        <p:nvPicPr>
          <p:cNvPr id="9" name="图片 8" descr="一体机a.jpg"/>
          <p:cNvPicPr>
            <a:picLocks noChangeAspect="1"/>
          </p:cNvPicPr>
          <p:nvPr/>
        </p:nvPicPr>
        <p:blipFill>
          <a:blip r:embed="rId3" cstate="print"/>
          <a:stretch>
            <a:fillRect/>
          </a:stretch>
        </p:blipFill>
        <p:spPr>
          <a:xfrm>
            <a:off x="323528" y="2787774"/>
            <a:ext cx="2569464" cy="1621536"/>
          </a:xfrm>
          <a:prstGeom prst="rect">
            <a:avLst/>
          </a:prstGeom>
        </p:spPr>
      </p:pic>
      <p:pic>
        <p:nvPicPr>
          <p:cNvPr id="10" name="图片 9" descr="HCG集装箱逆变一体机正面3.jpg"/>
          <p:cNvPicPr>
            <a:picLocks noChangeAspect="1"/>
          </p:cNvPicPr>
          <p:nvPr/>
        </p:nvPicPr>
        <p:blipFill>
          <a:blip r:embed="rId4" cstate="screen"/>
          <a:stretch>
            <a:fillRect/>
          </a:stretch>
        </p:blipFill>
        <p:spPr>
          <a:xfrm>
            <a:off x="323528" y="843558"/>
            <a:ext cx="2592288" cy="1693628"/>
          </a:xfrm>
          <a:prstGeom prst="rect">
            <a:avLst/>
          </a:prstGeom>
        </p:spPr>
      </p:pic>
    </p:spTree>
  </p:cSld>
  <p:clrMapOvr>
    <a:masterClrMapping/>
  </p:clrMapOvr>
  <p:transition>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充电桩箱变</a:t>
            </a:r>
            <a:endParaRPr lang="zh-CN" altLang="en-US" b="1" dirty="0">
              <a:latin typeface="微软雅黑" pitchFamily="34" charset="-122"/>
              <a:ea typeface="微软雅黑" pitchFamily="34" charset="-122"/>
            </a:endParaRPr>
          </a:p>
        </p:txBody>
      </p:sp>
      <p:sp>
        <p:nvSpPr>
          <p:cNvPr id="15" name="矩形 20"/>
          <p:cNvSpPr>
            <a:spLocks noChangeArrowheads="1"/>
          </p:cNvSpPr>
          <p:nvPr/>
        </p:nvSpPr>
        <p:spPr bwMode="auto">
          <a:xfrm>
            <a:off x="3059832" y="411510"/>
            <a:ext cx="5832648" cy="2400657"/>
          </a:xfrm>
          <a:prstGeom prst="rect">
            <a:avLst/>
          </a:prstGeom>
          <a:noFill/>
          <a:ln w="9525">
            <a:noFill/>
            <a:miter lim="800000"/>
            <a:headEnd/>
            <a:tailEnd/>
          </a:ln>
        </p:spPr>
        <p:txBody>
          <a:bodyPr wrap="square">
            <a:spAutoFit/>
          </a:bodyPr>
          <a:lstStyle/>
          <a:p>
            <a:pPr eaLnBrk="0" hangingPunct="0">
              <a:lnSpc>
                <a:spcPct val="150000"/>
              </a:lnSpc>
            </a:pPr>
            <a:r>
              <a:rPr lang="zh-CN" altLang="en-US" sz="1400" dirty="0" smtClean="0">
                <a:latin typeface="华文中宋" pitchFamily="2" charset="-122"/>
                <a:ea typeface="华文中宋" pitchFamily="2" charset="-122"/>
              </a:rPr>
              <a:t>      产品特点</a:t>
            </a:r>
            <a:r>
              <a:rPr lang="zh-CN" altLang="en-US" sz="1400" dirty="0" smtClean="0">
                <a:latin typeface="华文中宋" pitchFamily="2" charset="-122"/>
                <a:ea typeface="华文中宋" pitchFamily="2" charset="-122"/>
              </a:rPr>
              <a:t>：</a:t>
            </a:r>
            <a:r>
              <a:rPr lang="zh-CN" altLang="zh-CN" sz="1400" dirty="0" smtClean="0">
                <a:latin typeface="华文中宋" pitchFamily="2" charset="-122"/>
                <a:ea typeface="华文中宋" pitchFamily="2" charset="-122"/>
              </a:rPr>
              <a:t>直流屏带通讯接口，具有体积小、结构简单美观、安装方便、组配灵活等特点，可自动完成电池管理</a:t>
            </a:r>
            <a:r>
              <a:rPr lang="zh-CN" altLang="zh-CN" sz="1400" dirty="0" smtClean="0">
                <a:latin typeface="华文中宋" pitchFamily="2" charset="-122"/>
                <a:ea typeface="华文中宋" pitchFamily="2" charset="-122"/>
              </a:rPr>
              <a:t>功能</a:t>
            </a:r>
            <a:r>
              <a:rPr lang="zh-CN" altLang="en-US" sz="1400" dirty="0" smtClean="0">
                <a:latin typeface="华文中宋" pitchFamily="2" charset="-122"/>
                <a:ea typeface="华文中宋" pitchFamily="2" charset="-122"/>
              </a:rPr>
              <a:t>；</a:t>
            </a:r>
            <a:r>
              <a:rPr lang="zh-CN" altLang="zh-CN" sz="1400" dirty="0" smtClean="0">
                <a:latin typeface="华文中宋" pitchFamily="2" charset="-122"/>
                <a:ea typeface="华文中宋" pitchFamily="2" charset="-122"/>
              </a:rPr>
              <a:t>箱变可靠实现提供直流电源给高低压柜电动操作和综合保护装置电源，完美实现对系统进行监控和</a:t>
            </a:r>
            <a:r>
              <a:rPr lang="zh-CN" altLang="zh-CN" sz="1400" dirty="0" smtClean="0">
                <a:latin typeface="华文中宋" pitchFamily="2" charset="-122"/>
                <a:ea typeface="华文中宋" pitchFamily="2" charset="-122"/>
              </a:rPr>
              <a:t>控制</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a:t>
            </a:r>
            <a:r>
              <a:rPr lang="zh-CN" altLang="en-US" sz="1400" dirty="0" smtClean="0">
                <a:latin typeface="华文中宋" pitchFamily="2" charset="-122"/>
                <a:ea typeface="华文中宋" pitchFamily="2" charset="-122"/>
              </a:rPr>
              <a:t>主要技术参数：容量</a:t>
            </a:r>
            <a:r>
              <a:rPr lang="zh-CN" altLang="en-US" sz="1400" dirty="0" smtClean="0">
                <a:latin typeface="华文中宋" pitchFamily="2" charset="-122"/>
                <a:ea typeface="华文中宋" pitchFamily="2" charset="-122"/>
              </a:rPr>
              <a:t>范围</a:t>
            </a:r>
            <a:r>
              <a:rPr lang="en-US" altLang="zh-CN" sz="1400" dirty="0" smtClean="0">
                <a:latin typeface="华文中宋" pitchFamily="2" charset="-122"/>
                <a:ea typeface="华文中宋" pitchFamily="2" charset="-122"/>
              </a:rPr>
              <a:t>630~2000kVA</a:t>
            </a:r>
            <a:r>
              <a:rPr lang="zh-CN" altLang="en-US" sz="1400" dirty="0" smtClean="0">
                <a:latin typeface="华文中宋" pitchFamily="2" charset="-122"/>
                <a:ea typeface="华文中宋" pitchFamily="2" charset="-122"/>
              </a:rPr>
              <a:t>，额定电压等级</a:t>
            </a:r>
            <a:r>
              <a:rPr lang="en-US" altLang="zh-CN" sz="1400" dirty="0" smtClean="0">
                <a:latin typeface="华文中宋" pitchFamily="2" charset="-122"/>
                <a:ea typeface="华文中宋" pitchFamily="2" charset="-122"/>
              </a:rPr>
              <a:t>10kV</a:t>
            </a:r>
            <a:r>
              <a:rPr lang="zh-CN" altLang="en-US" sz="1400" dirty="0" smtClean="0">
                <a:latin typeface="华文中宋" pitchFamily="2" charset="-122"/>
                <a:ea typeface="华文中宋" pitchFamily="2" charset="-122"/>
              </a:rPr>
              <a:t>，</a:t>
            </a:r>
            <a:r>
              <a:rPr lang="zh-CN" altLang="zh-CN" sz="1400" dirty="0" smtClean="0">
                <a:solidFill>
                  <a:srgbClr val="000000"/>
                </a:solidFill>
                <a:latin typeface="华文中宋" pitchFamily="2" charset="-122"/>
                <a:ea typeface="华文中宋" pitchFamily="2" charset="-122"/>
              </a:rPr>
              <a:t>在常规配电箱变的基础上，增配微机型高频直流屏。</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主要使用领域：新能源汽车充电</a:t>
            </a:r>
            <a:r>
              <a:rPr lang="zh-CN" altLang="zh-CN"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p:txBody>
      </p:sp>
      <p:pic>
        <p:nvPicPr>
          <p:cNvPr id="7" name="图片 2"/>
          <p:cNvPicPr>
            <a:picLocks noChangeAspect="1"/>
          </p:cNvPicPr>
          <p:nvPr/>
        </p:nvPicPr>
        <p:blipFill>
          <a:blip r:embed="rId3"/>
          <a:srcRect/>
          <a:stretch>
            <a:fillRect/>
          </a:stretch>
        </p:blipFill>
        <p:spPr bwMode="auto">
          <a:xfrm>
            <a:off x="323528" y="771550"/>
            <a:ext cx="2625333" cy="1873695"/>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岸电箱变</a:t>
            </a:r>
            <a:endParaRPr lang="zh-CN" altLang="en-US" b="1" dirty="0">
              <a:latin typeface="微软雅黑" pitchFamily="34" charset="-122"/>
              <a:ea typeface="微软雅黑" pitchFamily="34" charset="-122"/>
            </a:endParaRPr>
          </a:p>
        </p:txBody>
      </p:sp>
      <p:sp>
        <p:nvSpPr>
          <p:cNvPr id="15" name="矩形 20"/>
          <p:cNvSpPr>
            <a:spLocks noChangeArrowheads="1"/>
          </p:cNvSpPr>
          <p:nvPr/>
        </p:nvSpPr>
        <p:spPr bwMode="auto">
          <a:xfrm>
            <a:off x="3059832" y="411510"/>
            <a:ext cx="5832648" cy="2677656"/>
          </a:xfrm>
          <a:prstGeom prst="rect">
            <a:avLst/>
          </a:prstGeom>
          <a:noFill/>
          <a:ln w="9525">
            <a:noFill/>
            <a:miter lim="800000"/>
            <a:headEnd/>
            <a:tailEnd/>
          </a:ln>
        </p:spPr>
        <p:txBody>
          <a:bodyPr wrap="square">
            <a:spAutoFit/>
          </a:bodyPr>
          <a:lstStyle/>
          <a:p>
            <a:pPr eaLnBrk="0" hangingPunct="0">
              <a:lnSpc>
                <a:spcPct val="150000"/>
              </a:lnSpc>
            </a:pPr>
            <a:r>
              <a:rPr lang="en-US" altLang="zh-CN" sz="1400" dirty="0" smtClean="0">
                <a:solidFill>
                  <a:srgbClr val="000000"/>
                </a:solidFill>
                <a:latin typeface="华文中宋" pitchFamily="2" charset="-122"/>
                <a:ea typeface="华文中宋" pitchFamily="2" charset="-122"/>
              </a:rPr>
              <a:t>      </a:t>
            </a:r>
            <a:r>
              <a:rPr lang="zh-CN" altLang="zh-CN" sz="1400" dirty="0" smtClean="0">
                <a:solidFill>
                  <a:srgbClr val="000000"/>
                </a:solidFill>
                <a:latin typeface="华文中宋" pitchFamily="2" charset="-122"/>
                <a:ea typeface="华文中宋" pitchFamily="2" charset="-122"/>
              </a:rPr>
              <a:t>装有</a:t>
            </a:r>
            <a:r>
              <a:rPr lang="zh-CN" altLang="zh-CN" sz="1400" dirty="0" smtClean="0">
                <a:solidFill>
                  <a:srgbClr val="000000"/>
                </a:solidFill>
                <a:latin typeface="华文中宋" pitchFamily="2" charset="-122"/>
                <a:ea typeface="华文中宋" pitchFamily="2" charset="-122"/>
              </a:rPr>
              <a:t>特殊设备的</a:t>
            </a:r>
            <a:r>
              <a:rPr lang="zh-CN" altLang="zh-CN" sz="1400" dirty="0" smtClean="0">
                <a:solidFill>
                  <a:srgbClr val="000000"/>
                </a:solidFill>
                <a:latin typeface="华文中宋" pitchFamily="2" charset="-122"/>
                <a:ea typeface="华文中宋" pitchFamily="2" charset="-122"/>
              </a:rPr>
              <a:t>船舶可以</a:t>
            </a:r>
            <a:r>
              <a:rPr lang="zh-CN" altLang="zh-CN" sz="1400" dirty="0" smtClean="0">
                <a:solidFill>
                  <a:srgbClr val="000000"/>
                </a:solidFill>
                <a:latin typeface="华文中宋" pitchFamily="2" charset="-122"/>
                <a:ea typeface="华文中宋" pitchFamily="2" charset="-122"/>
              </a:rPr>
              <a:t>从岸电系统获得其泵组、通风、照明、通讯和其他设施所需电力，而无需使用自身的柴油发电机组，从而减少船舶柴油发电机组燃烧颗粒及温室气体持续排放到空气中、达到改善港口空气质量的目的</a:t>
            </a:r>
            <a:r>
              <a:rPr lang="zh-CN" altLang="zh-CN" sz="1400" dirty="0" smtClean="0">
                <a:solidFill>
                  <a:srgbClr val="000000"/>
                </a:solidFill>
                <a:latin typeface="华文中宋" pitchFamily="2" charset="-122"/>
                <a:ea typeface="华文中宋" pitchFamily="2" charset="-122"/>
              </a:rPr>
              <a:t>。</a:t>
            </a:r>
            <a:endParaRPr lang="en-US" altLang="zh-CN" sz="1400" dirty="0" smtClean="0">
              <a:solidFill>
                <a:srgbClr val="000000"/>
              </a:solidFill>
              <a:latin typeface="华文中宋" pitchFamily="2" charset="-122"/>
              <a:ea typeface="华文中宋" pitchFamily="2" charset="-122"/>
            </a:endParaRPr>
          </a:p>
          <a:p>
            <a:pPr eaLnBrk="0" hangingPunct="0">
              <a:lnSpc>
                <a:spcPct val="150000"/>
              </a:lnSpc>
            </a:pPr>
            <a:r>
              <a:rPr lang="en-US" altLang="zh-CN" sz="1400" dirty="0" smtClean="0">
                <a:latin typeface="华文中宋" pitchFamily="2" charset="-122"/>
                <a:ea typeface="华文中宋" pitchFamily="2" charset="-122"/>
              </a:rPr>
              <a:t>      </a:t>
            </a:r>
            <a:r>
              <a:rPr lang="zh-CN" altLang="zh-CN" sz="1400" dirty="0" smtClean="0">
                <a:latin typeface="华文中宋" pitchFamily="2" charset="-122"/>
                <a:ea typeface="华文中宋" pitchFamily="2" charset="-122"/>
              </a:rPr>
              <a:t>岸电</a:t>
            </a:r>
            <a:r>
              <a:rPr lang="zh-CN" altLang="zh-CN" sz="1400" dirty="0" smtClean="0">
                <a:latin typeface="华文中宋" pitchFamily="2" charset="-122"/>
                <a:ea typeface="华文中宋" pitchFamily="2" charset="-122"/>
              </a:rPr>
              <a:t>是一项综合解决集成方案。根据码头泊位、船型结构特点配套岸电箱、变频电源、电缆连接方法，码头场地布局等一系列的系统工程集成解决</a:t>
            </a:r>
            <a:r>
              <a:rPr lang="zh-CN" altLang="zh-CN" sz="1400" dirty="0" smtClean="0">
                <a:latin typeface="华文中宋" pitchFamily="2" charset="-122"/>
                <a:ea typeface="华文中宋" pitchFamily="2" charset="-122"/>
              </a:rPr>
              <a:t>方案</a:t>
            </a:r>
            <a:r>
              <a:rPr lang="zh-CN" altLang="en-US" sz="1400" dirty="0" smtClean="0">
                <a:latin typeface="华文中宋" pitchFamily="2" charset="-122"/>
                <a:ea typeface="华文中宋" pitchFamily="2" charset="-122"/>
              </a:rPr>
              <a:t>。</a:t>
            </a:r>
            <a:r>
              <a:rPr lang="zh-CN" altLang="zh-CN" sz="1400" dirty="0" smtClean="0">
                <a:latin typeface="华文中宋" pitchFamily="2" charset="-122"/>
                <a:ea typeface="华文中宋" pitchFamily="2" charset="-122"/>
              </a:rPr>
              <a:t>岸电</a:t>
            </a:r>
            <a:r>
              <a:rPr lang="zh-CN" altLang="zh-CN" sz="1400" dirty="0" smtClean="0">
                <a:latin typeface="华文中宋" pitchFamily="2" charset="-122"/>
                <a:ea typeface="华文中宋" pitchFamily="2" charset="-122"/>
              </a:rPr>
              <a:t>系统可划分为：电网变电站、变频电源站、岸船连接、监控系统、辅助系统五大部分构成</a:t>
            </a:r>
            <a:r>
              <a:rPr lang="zh-CN" altLang="zh-CN" sz="1400" dirty="0" smtClean="0">
                <a:latin typeface="华文中宋" pitchFamily="2" charset="-122"/>
                <a:ea typeface="华文中宋" pitchFamily="2" charset="-122"/>
              </a:rPr>
              <a:t>。</a:t>
            </a:r>
            <a:endParaRPr lang="en-US" altLang="zh-CN" sz="1400" b="1" dirty="0" smtClean="0">
              <a:latin typeface="华文中宋" pitchFamily="2" charset="-122"/>
              <a:ea typeface="华文中宋" pitchFamily="2" charset="-122"/>
            </a:endParaRPr>
          </a:p>
        </p:txBody>
      </p:sp>
      <p:pic>
        <p:nvPicPr>
          <p:cNvPr id="8" name="图片 1"/>
          <p:cNvPicPr>
            <a:picLocks noChangeAspect="1"/>
          </p:cNvPicPr>
          <p:nvPr/>
        </p:nvPicPr>
        <p:blipFill>
          <a:blip r:embed="rId3"/>
          <a:srcRect/>
          <a:stretch>
            <a:fillRect/>
          </a:stretch>
        </p:blipFill>
        <p:spPr bwMode="auto">
          <a:xfrm>
            <a:off x="179512" y="771550"/>
            <a:ext cx="2750297" cy="1777288"/>
          </a:xfrm>
          <a:prstGeom prst="rect">
            <a:avLst/>
          </a:prstGeom>
          <a:noFill/>
          <a:ln w="9525">
            <a:noFill/>
            <a:miter lim="800000"/>
            <a:headEnd/>
            <a:tailEnd/>
          </a:ln>
        </p:spPr>
      </p:pic>
      <p:pic>
        <p:nvPicPr>
          <p:cNvPr id="10" name="Picture 13"/>
          <p:cNvPicPr>
            <a:picLocks noChangeAspect="1" noChangeArrowheads="1"/>
          </p:cNvPicPr>
          <p:nvPr/>
        </p:nvPicPr>
        <p:blipFill>
          <a:blip r:embed="rId4"/>
          <a:srcRect/>
          <a:stretch>
            <a:fillRect/>
          </a:stretch>
        </p:blipFill>
        <p:spPr bwMode="auto">
          <a:xfrm>
            <a:off x="683568" y="3115587"/>
            <a:ext cx="7938935" cy="2027913"/>
          </a:xfrm>
          <a:prstGeom prst="round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5" y="195263"/>
            <a:ext cx="288925" cy="288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288" y="339725"/>
            <a:ext cx="215900" cy="215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9221" name="TextBox 14"/>
          <p:cNvSpPr txBox="1">
            <a:spLocks noChangeArrowheads="1"/>
          </p:cNvSpPr>
          <p:nvPr/>
        </p:nvSpPr>
        <p:spPr bwMode="auto">
          <a:xfrm>
            <a:off x="684213" y="201613"/>
            <a:ext cx="3030537" cy="369887"/>
          </a:xfrm>
          <a:prstGeom prst="rect">
            <a:avLst/>
          </a:prstGeom>
          <a:noFill/>
          <a:ln w="9525">
            <a:noFill/>
            <a:miter lim="800000"/>
            <a:headEnd/>
            <a:tailEnd/>
          </a:ln>
        </p:spPr>
        <p:txBody>
          <a:bodyPr>
            <a:spAutoFit/>
          </a:bodyPr>
          <a:lstStyle/>
          <a:p>
            <a:r>
              <a:rPr lang="zh-CN" altLang="en-US" b="1" dirty="0" smtClean="0">
                <a:latin typeface="微软雅黑" pitchFamily="34" charset="-122"/>
                <a:ea typeface="微软雅黑" pitchFamily="34" charset="-122"/>
              </a:rPr>
              <a:t>新能源发电专用箱变</a:t>
            </a:r>
            <a:endParaRPr lang="zh-CN" altLang="en-US" b="1" dirty="0">
              <a:latin typeface="微软雅黑" pitchFamily="34" charset="-122"/>
              <a:ea typeface="微软雅黑" pitchFamily="34" charset="-122"/>
            </a:endParaRPr>
          </a:p>
        </p:txBody>
      </p:sp>
      <p:sp>
        <p:nvSpPr>
          <p:cNvPr id="15" name="矩形 20"/>
          <p:cNvSpPr>
            <a:spLocks noChangeArrowheads="1"/>
          </p:cNvSpPr>
          <p:nvPr/>
        </p:nvSpPr>
        <p:spPr bwMode="auto">
          <a:xfrm>
            <a:off x="3059832" y="411510"/>
            <a:ext cx="5832648" cy="2677656"/>
          </a:xfrm>
          <a:prstGeom prst="rect">
            <a:avLst/>
          </a:prstGeom>
          <a:noFill/>
          <a:ln w="9525">
            <a:noFill/>
            <a:miter lim="800000"/>
            <a:headEnd/>
            <a:tailEnd/>
          </a:ln>
        </p:spPr>
        <p:txBody>
          <a:bodyPr wrap="square">
            <a:spAutoFit/>
          </a:bodyPr>
          <a:lstStyle/>
          <a:p>
            <a:pPr eaLnBrk="0" hangingPunct="0">
              <a:lnSpc>
                <a:spcPct val="150000"/>
              </a:lnSpc>
            </a:pPr>
            <a:r>
              <a:rPr lang="zh-CN" altLang="en-US" sz="1400" dirty="0" smtClean="0">
                <a:latin typeface="华文中宋" pitchFamily="2" charset="-122"/>
                <a:ea typeface="华文中宋" pitchFamily="2" charset="-122"/>
              </a:rPr>
              <a:t>      产品特点</a:t>
            </a:r>
            <a:r>
              <a:rPr lang="zh-CN" altLang="en-US" sz="1400" dirty="0" smtClean="0">
                <a:latin typeface="华文中宋" pitchFamily="2" charset="-122"/>
                <a:ea typeface="华文中宋" pitchFamily="2" charset="-122"/>
              </a:rPr>
              <a:t>：</a:t>
            </a:r>
            <a:r>
              <a:rPr lang="zh-CN" altLang="en-US" sz="1400" dirty="0" smtClean="0">
                <a:latin typeface="华文中宋" pitchFamily="2" charset="-122"/>
                <a:ea typeface="华文中宋" pitchFamily="2" charset="-122"/>
              </a:rPr>
              <a:t>根据不同的环境，从油漆品种、涂层厚度、喷涂工艺以及设计选型、结构设计等方面制定相应要求，使产品广泛适用于海边盐雾、高海拔、酷热、风沙、台风、日照辐射强等不同自然条件。</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a:t>
            </a:r>
            <a:r>
              <a:rPr lang="zh-CN" altLang="en-US" sz="1400" dirty="0" smtClean="0">
                <a:latin typeface="华文中宋" pitchFamily="2" charset="-122"/>
                <a:ea typeface="华文中宋" pitchFamily="2" charset="-122"/>
              </a:rPr>
              <a:t>主要技术参数</a:t>
            </a:r>
            <a:r>
              <a:rPr lang="zh-CN" altLang="en-US" sz="1400" dirty="0" smtClean="0">
                <a:latin typeface="华文中宋" pitchFamily="2" charset="-122"/>
                <a:ea typeface="华文中宋" pitchFamily="2" charset="-122"/>
              </a:rPr>
              <a:t>：容量</a:t>
            </a:r>
            <a:r>
              <a:rPr lang="zh-CN" altLang="en-US" sz="1400" dirty="0" smtClean="0">
                <a:latin typeface="华文中宋" pitchFamily="2" charset="-122"/>
                <a:ea typeface="华文中宋" pitchFamily="2" charset="-122"/>
              </a:rPr>
              <a:t>范围</a:t>
            </a:r>
            <a:r>
              <a:rPr lang="en-US" altLang="zh-CN" sz="1400" dirty="0" smtClean="0">
                <a:latin typeface="华文中宋" pitchFamily="2" charset="-122"/>
                <a:ea typeface="华文中宋" pitchFamily="2" charset="-122"/>
              </a:rPr>
              <a:t>8</a:t>
            </a:r>
            <a:r>
              <a:rPr lang="en-US" altLang="zh-CN" sz="1400" dirty="0" smtClean="0">
                <a:latin typeface="华文中宋" pitchFamily="2" charset="-122"/>
                <a:ea typeface="华文中宋" pitchFamily="2" charset="-122"/>
              </a:rPr>
              <a:t>00~6300kVA</a:t>
            </a:r>
            <a:r>
              <a:rPr lang="zh-CN" altLang="en-US" sz="1400" dirty="0" smtClean="0">
                <a:latin typeface="华文中宋" pitchFamily="2" charset="-122"/>
                <a:ea typeface="华文中宋" pitchFamily="2" charset="-122"/>
              </a:rPr>
              <a:t>，额定电压等级</a:t>
            </a:r>
            <a:r>
              <a:rPr lang="en-US" altLang="zh-CN" sz="1400" dirty="0" smtClean="0">
                <a:latin typeface="华文中宋" pitchFamily="2" charset="-122"/>
                <a:ea typeface="华文中宋" pitchFamily="2" charset="-122"/>
              </a:rPr>
              <a:t>10~35kV</a:t>
            </a:r>
            <a:r>
              <a:rPr lang="zh-CN" altLang="en-US" sz="1400" dirty="0" smtClean="0">
                <a:latin typeface="华文中宋" pitchFamily="2" charset="-122"/>
                <a:ea typeface="华文中宋" pitchFamily="2" charset="-122"/>
              </a:rPr>
              <a:t>，配套低压柜灵活配置。可根据客户需求选用优质矿物油、高</a:t>
            </a:r>
            <a:r>
              <a:rPr lang="zh-CN" altLang="en-US" sz="1400" dirty="0" smtClean="0">
                <a:latin typeface="华文中宋" pitchFamily="2" charset="-122"/>
                <a:ea typeface="华文中宋" pitchFamily="2" charset="-122"/>
              </a:rPr>
              <a:t>燃点油或者植物油</a:t>
            </a:r>
            <a:r>
              <a:rPr lang="zh-CN" altLang="en-US" sz="1400" dirty="0" smtClean="0">
                <a:latin typeface="华文中宋" pitchFamily="2" charset="-122"/>
                <a:ea typeface="华文中宋" pitchFamily="2" charset="-122"/>
              </a:rPr>
              <a:t>作为油浸类变压器的绝缘介质</a:t>
            </a:r>
            <a:r>
              <a:rPr lang="zh-CN" altLang="en-US" sz="1400" dirty="0" smtClean="0">
                <a:latin typeface="华文中宋" pitchFamily="2" charset="-122"/>
                <a:ea typeface="华文中宋" pitchFamily="2" charset="-122"/>
              </a:rPr>
              <a:t>。</a:t>
            </a:r>
            <a:endParaRPr lang="en-US" altLang="zh-CN" sz="1400" dirty="0" smtClean="0">
              <a:latin typeface="华文中宋" pitchFamily="2" charset="-122"/>
              <a:ea typeface="华文中宋" pitchFamily="2" charset="-122"/>
            </a:endParaRPr>
          </a:p>
          <a:p>
            <a:pPr eaLnBrk="0" hangingPunct="0">
              <a:lnSpc>
                <a:spcPct val="150000"/>
              </a:lnSpc>
            </a:pPr>
            <a:r>
              <a:rPr lang="en-US" altLang="zh-CN" sz="1400" dirty="0" smtClean="0">
                <a:latin typeface="华文中宋" pitchFamily="2" charset="-122"/>
                <a:ea typeface="华文中宋" pitchFamily="2" charset="-122"/>
              </a:rPr>
              <a:t> </a:t>
            </a:r>
            <a:r>
              <a:rPr lang="en-US" altLang="zh-CN" sz="1400" dirty="0" smtClean="0">
                <a:latin typeface="华文中宋" pitchFamily="2" charset="-122"/>
                <a:ea typeface="华文中宋" pitchFamily="2" charset="-122"/>
              </a:rPr>
              <a:t>     </a:t>
            </a:r>
            <a:r>
              <a:rPr lang="zh-CN" altLang="en-US" sz="1400" dirty="0" smtClean="0">
                <a:latin typeface="华文中宋" pitchFamily="2" charset="-122"/>
                <a:ea typeface="华文中宋" pitchFamily="2" charset="-122"/>
              </a:rPr>
              <a:t>产品类型：组合式变压器、预装式变电站、华变。</a:t>
            </a:r>
            <a:endParaRPr lang="en-US" altLang="zh-CN" sz="1400" dirty="0" smtClean="0">
              <a:latin typeface="华文中宋" pitchFamily="2" charset="-122"/>
              <a:ea typeface="华文中宋" pitchFamily="2" charset="-122"/>
            </a:endParaRPr>
          </a:p>
          <a:p>
            <a:pPr eaLnBrk="0" hangingPunct="0">
              <a:lnSpc>
                <a:spcPct val="150000"/>
              </a:lnSpc>
            </a:pPr>
            <a:r>
              <a:rPr lang="zh-CN" altLang="en-US" sz="1400" dirty="0" smtClean="0">
                <a:latin typeface="华文中宋" pitchFamily="2" charset="-122"/>
                <a:ea typeface="华文中宋" pitchFamily="2" charset="-122"/>
              </a:rPr>
              <a:t>      主要使用领域：新能源风力、光伏发电。</a:t>
            </a:r>
            <a:endParaRPr lang="en-US" altLang="zh-CN" sz="1400" dirty="0" smtClean="0">
              <a:latin typeface="华文中宋" pitchFamily="2" charset="-122"/>
              <a:ea typeface="华文中宋" pitchFamily="2" charset="-122"/>
            </a:endParaRPr>
          </a:p>
        </p:txBody>
      </p:sp>
      <p:pic>
        <p:nvPicPr>
          <p:cNvPr id="8" name="Picture 33" descr="1"/>
          <p:cNvPicPr>
            <a:picLocks noChangeAspect="1" noChangeArrowheads="1"/>
          </p:cNvPicPr>
          <p:nvPr/>
        </p:nvPicPr>
        <p:blipFill>
          <a:blip r:embed="rId3">
            <a:lum bright="10000" contrast="20000"/>
          </a:blip>
          <a:srcRect/>
          <a:stretch>
            <a:fillRect/>
          </a:stretch>
        </p:blipFill>
        <p:spPr bwMode="auto">
          <a:xfrm>
            <a:off x="3779912" y="3219822"/>
            <a:ext cx="2735473" cy="1800200"/>
          </a:xfrm>
          <a:prstGeom prst="rect">
            <a:avLst/>
          </a:prstGeom>
          <a:noFill/>
          <a:ln w="9525">
            <a:noFill/>
            <a:miter lim="800000"/>
            <a:headEnd/>
            <a:tailEnd/>
          </a:ln>
        </p:spPr>
      </p:pic>
      <p:pic>
        <p:nvPicPr>
          <p:cNvPr id="9" name="图片 8" descr="集装箱箱变.jpg"/>
          <p:cNvPicPr>
            <a:picLocks noChangeAspect="1"/>
          </p:cNvPicPr>
          <p:nvPr/>
        </p:nvPicPr>
        <p:blipFill>
          <a:blip r:embed="rId4"/>
          <a:stretch>
            <a:fillRect/>
          </a:stretch>
        </p:blipFill>
        <p:spPr>
          <a:xfrm>
            <a:off x="611560" y="3219822"/>
            <a:ext cx="2680717" cy="1831978"/>
          </a:xfrm>
          <a:prstGeom prst="rect">
            <a:avLst/>
          </a:prstGeom>
        </p:spPr>
      </p:pic>
      <p:pic>
        <p:nvPicPr>
          <p:cNvPr id="10" name="图片 9" descr="风电美变.jpg"/>
          <p:cNvPicPr>
            <a:picLocks noChangeAspect="1"/>
          </p:cNvPicPr>
          <p:nvPr/>
        </p:nvPicPr>
        <p:blipFill>
          <a:blip r:embed="rId5"/>
          <a:stretch>
            <a:fillRect/>
          </a:stretch>
        </p:blipFill>
        <p:spPr>
          <a:xfrm>
            <a:off x="611560" y="843558"/>
            <a:ext cx="2007834" cy="1728192"/>
          </a:xfrm>
          <a:prstGeom prst="rect">
            <a:avLst/>
          </a:prstGeom>
        </p:spPr>
      </p:pic>
    </p:spTree>
  </p:cSld>
  <p:clrMapOvr>
    <a:masterClrMapping/>
  </p:clrMapOvr>
  <p:transition>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txBox="1">
            <a:spLocks noGrp="1"/>
          </p:cNvSpPr>
          <p:nvPr/>
        </p:nvSpPr>
        <p:spPr>
          <a:xfrm>
            <a:off x="6553200" y="4767263"/>
            <a:ext cx="2133600" cy="274637"/>
          </a:xfrm>
          <a:prstGeom prst="rect">
            <a:avLst/>
          </a:prstGeom>
          <a:noFill/>
        </p:spPr>
        <p:txBody>
          <a:bodyPr anchor="ctr"/>
          <a:lstStyle/>
          <a:p>
            <a:pPr algn="r" fontAlgn="auto">
              <a:spcBef>
                <a:spcPts val="0"/>
              </a:spcBef>
              <a:spcAft>
                <a:spcPts val="0"/>
              </a:spcAft>
              <a:defRPr/>
            </a:pPr>
            <a:fld id="{4042B1ED-F005-4C18-AF67-2879C6F6F6DB}" type="slidenum">
              <a:rPr lang="zh-CN" altLang="en-US" sz="1200">
                <a:solidFill>
                  <a:schemeClr val="tx1">
                    <a:tint val="75000"/>
                  </a:schemeClr>
                </a:solidFill>
                <a:latin typeface="+mn-lt"/>
                <a:ea typeface="+mn-ea"/>
              </a:rPr>
              <a:pPr algn="r" fontAlgn="auto">
                <a:spcBef>
                  <a:spcPts val="0"/>
                </a:spcBef>
                <a:spcAft>
                  <a:spcPts val="0"/>
                </a:spcAft>
                <a:defRPr/>
              </a:pPr>
              <a:t>13</a:t>
            </a:fld>
            <a:endParaRPr lang="zh-CN" altLang="en-US" sz="1200">
              <a:solidFill>
                <a:schemeClr val="tx1">
                  <a:tint val="75000"/>
                </a:schemeClr>
              </a:solidFill>
              <a:latin typeface="+mn-lt"/>
              <a:ea typeface="+mn-ea"/>
            </a:endParaRPr>
          </a:p>
        </p:txBody>
      </p:sp>
      <p:sp>
        <p:nvSpPr>
          <p:cNvPr id="3" name="矩形 2"/>
          <p:cNvSpPr/>
          <p:nvPr/>
        </p:nvSpPr>
        <p:spPr>
          <a:xfrm>
            <a:off x="0" y="2190750"/>
            <a:ext cx="9144000" cy="29527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2" name="图片 1"/>
          <p:cNvPicPr>
            <a:picLocks noChangeAspect="1"/>
          </p:cNvPicPr>
          <p:nvPr/>
        </p:nvPicPr>
        <p:blipFill rotWithShape="1">
          <a:blip r:embed="rId3" cstate="screen">
            <a:extLst/>
          </a:blip>
          <a:srcRect/>
          <a:stretch/>
        </p:blipFill>
        <p:spPr>
          <a:xfrm>
            <a:off x="0" y="0"/>
            <a:ext cx="9144000" cy="2190750"/>
          </a:xfrm>
          <a:prstGeom prst="rect">
            <a:avLst/>
          </a:prstGeom>
          <a:effectLst>
            <a:reflection blurRad="6350" stA="52000" endA="300" endPos="35000" dir="5400000" sy="-100000" algn="bl" rotWithShape="0"/>
          </a:effectLst>
        </p:spPr>
      </p:pic>
      <p:sp>
        <p:nvSpPr>
          <p:cNvPr id="8" name="矩形 259"/>
          <p:cNvSpPr>
            <a:spLocks noChangeArrowheads="1"/>
          </p:cNvSpPr>
          <p:nvPr/>
        </p:nvSpPr>
        <p:spPr bwMode="auto">
          <a:xfrm>
            <a:off x="4284663" y="2859088"/>
            <a:ext cx="4319587" cy="1006475"/>
          </a:xfrm>
          <a:prstGeom prst="rect">
            <a:avLst/>
          </a:prstGeom>
          <a:noFill/>
          <a:ln w="9525">
            <a:noFill/>
            <a:miter lim="800000"/>
            <a:headEnd/>
            <a:tailEnd/>
          </a:ln>
        </p:spPr>
        <p:txBody>
          <a:bodyPr>
            <a:spAutoFit/>
          </a:bodyPr>
          <a:lstStyle/>
          <a:p>
            <a:pPr marL="0" lvl="2" algn="r"/>
            <a:r>
              <a:rPr lang="en-US" altLang="zh-CN" sz="6000" b="1">
                <a:solidFill>
                  <a:srgbClr val="FFFFFF"/>
                </a:solidFill>
                <a:latin typeface="Impact" pitchFamily="34" charset="0"/>
                <a:ea typeface="微软雅黑" pitchFamily="34" charset="-122"/>
                <a:sym typeface="Impact" pitchFamily="34" charset="0"/>
              </a:rPr>
              <a:t>END</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right)">
                                      <p:cBhvr>
                                        <p:cTn id="12" dur="1000"/>
                                        <p:tgtEl>
                                          <p:spTgt spid="2"/>
                                        </p:tgtEl>
                                      </p:cBhvr>
                                    </p:animEffect>
                                  </p:childTnLst>
                                </p:cTn>
                              </p:par>
                            </p:childTnLst>
                          </p:cTn>
                        </p:par>
                        <p:par>
                          <p:cTn id="13" fill="hold" nodeType="afterGroup">
                            <p:stCondLst>
                              <p:cond delay="150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PA" val="v3.0.1"/>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a:noFill/>
          <a:miter lim="800000"/>
          <a:headEnd/>
          <a:tailEnd/>
        </a:ln>
      </a:spPr>
      <a:bodyPr wrap="square" lIns="68562" tIns="34281" rIns="68562" bIns="34281">
        <a:spAutoFit/>
      </a:bodyPr>
      <a:lstStyle>
        <a:defPPr algn="ctr">
          <a:lnSpc>
            <a:spcPct val="90000"/>
          </a:lnSpc>
          <a:spcBef>
            <a:spcPct val="20000"/>
          </a:spcBef>
          <a:defRPr sz="2000" dirty="0" smtClean="0">
            <a:solidFill>
              <a:srgbClr val="0070C0"/>
            </a:solidFill>
            <a:latin typeface="微软雅黑" pitchFamily="34" charset="-122"/>
            <a:ea typeface="微软雅黑" pitchFamily="34" charset="-122"/>
          </a:defRPr>
        </a:defPPr>
      </a:lst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10363</TotalTime>
  <Words>1209</Words>
  <Application>Microsoft Office PowerPoint</Application>
  <PresentationFormat>全屏显示(16:9)</PresentationFormat>
  <Paragraphs>73</Paragraphs>
  <Slides>13</Slides>
  <Notes>12</Notes>
  <HiddenSlides>0</HiddenSlides>
  <MMClips>0</MMClips>
  <ScaleCrop>false</ScaleCrop>
  <HeadingPairs>
    <vt:vector size="4" baseType="variant">
      <vt:variant>
        <vt:lpstr>主题</vt:lpstr>
      </vt:variant>
      <vt:variant>
        <vt:i4>1</vt:i4>
      </vt:variant>
      <vt:variant>
        <vt:lpstr>幻灯片标题</vt:lpstr>
      </vt:variant>
      <vt:variant>
        <vt:i4>13</vt:i4>
      </vt:variant>
    </vt:vector>
  </HeadingPairs>
  <TitlesOfParts>
    <vt:vector size="1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vector>
  </TitlesOfParts>
  <Company>CHENYING0907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creator>CHENYING0907</dc:creator>
  <cp:lastModifiedBy>lianght</cp:lastModifiedBy>
  <cp:revision>1160</cp:revision>
  <dcterms:created xsi:type="dcterms:W3CDTF">2016-02-05T07:04:35Z</dcterms:created>
  <dcterms:modified xsi:type="dcterms:W3CDTF">2019-08-15T08:31:59Z</dcterms:modified>
</cp:coreProperties>
</file>